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
  </p:notesMasterIdLst>
  <p:handoutMasterIdLst>
    <p:handoutMasterId r:id="rId17"/>
  </p:handoutMasterIdLst>
  <p:sldIdLst>
    <p:sldId id="263" r:id="rId2"/>
    <p:sldId id="610" r:id="rId3"/>
    <p:sldId id="612" r:id="rId4"/>
    <p:sldId id="613" r:id="rId5"/>
    <p:sldId id="631" r:id="rId6"/>
    <p:sldId id="637" r:id="rId7"/>
    <p:sldId id="638" r:id="rId8"/>
    <p:sldId id="632" r:id="rId9"/>
    <p:sldId id="633" r:id="rId10"/>
    <p:sldId id="634" r:id="rId11"/>
    <p:sldId id="635" r:id="rId12"/>
    <p:sldId id="639" r:id="rId13"/>
    <p:sldId id="636" r:id="rId14"/>
    <p:sldId id="606" r:id="rId15"/>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CCE8EC"/>
    <a:srgbClr val="D7EAF3"/>
    <a:srgbClr val="336699"/>
    <a:srgbClr val="FF9900"/>
    <a:srgbClr val="F6D55C"/>
    <a:srgbClr val="FF9933"/>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94660" autoAdjust="0"/>
  </p:normalViewPr>
  <p:slideViewPr>
    <p:cSldViewPr>
      <p:cViewPr>
        <p:scale>
          <a:sx n="75" d="100"/>
          <a:sy n="75" d="100"/>
        </p:scale>
        <p:origin x="-2664" y="-1362"/>
      </p:cViewPr>
      <p:guideLst>
        <p:guide orient="horz" pos="2160"/>
        <p:guide pos="2880"/>
      </p:guideLst>
    </p:cSldViewPr>
  </p:slideViewPr>
  <p:outlineViewPr>
    <p:cViewPr>
      <p:scale>
        <a:sx n="33" d="100"/>
        <a:sy n="33" d="100"/>
      </p:scale>
      <p:origin x="0" y="6948"/>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3534" y="-108"/>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atin typeface="Arial" pitchFamily="34" charset="0"/>
              </a:defRPr>
            </a:lvl1pPr>
          </a:lstStyle>
          <a:p>
            <a:pPr>
              <a:defRPr/>
            </a:pPr>
            <a:endParaRPr lang="en-US"/>
          </a:p>
        </p:txBody>
      </p:sp>
      <p:sp>
        <p:nvSpPr>
          <p:cNvPr id="12185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atin typeface="Arial" pitchFamily="34" charset="0"/>
              </a:defRPr>
            </a:lvl1pPr>
          </a:lstStyle>
          <a:p>
            <a:pPr>
              <a:defRPr/>
            </a:pPr>
            <a:endParaRPr lang="en-US"/>
          </a:p>
        </p:txBody>
      </p:sp>
      <p:sp>
        <p:nvSpPr>
          <p:cNvPr id="12186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atin typeface="Arial" pitchFamily="34" charset="0"/>
              </a:defRPr>
            </a:lvl1pPr>
          </a:lstStyle>
          <a:p>
            <a:pPr>
              <a:defRPr/>
            </a:pPr>
            <a:endParaRPr lang="en-US"/>
          </a:p>
        </p:txBody>
      </p:sp>
      <p:sp>
        <p:nvSpPr>
          <p:cNvPr id="121861" name="Rectangle 5"/>
          <p:cNvSpPr>
            <a:spLocks noGrp="1" noChangeArrowheads="1"/>
          </p:cNvSpPr>
          <p:nvPr>
            <p:ph type="sldNum" sz="quarter" idx="3"/>
          </p:nvPr>
        </p:nvSpPr>
        <p:spPr bwMode="auto">
          <a:xfrm>
            <a:off x="1974850" y="88201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ctr" defTabSz="930275">
              <a:defRPr sz="1200">
                <a:latin typeface="Arial" pitchFamily="34" charset="0"/>
              </a:defRPr>
            </a:lvl1pPr>
          </a:lstStyle>
          <a:p>
            <a:pPr>
              <a:defRPr/>
            </a:pPr>
            <a:fld id="{D09B6FA1-83D9-4EDC-A38D-B37631CACC4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atin typeface="Arial" pitchFamily="34" charset="0"/>
              </a:defRPr>
            </a:lvl1pPr>
          </a:lstStyle>
          <a:p>
            <a:pPr>
              <a:defRPr/>
            </a:pPr>
            <a:endParaRPr lang="en-US"/>
          </a:p>
        </p:txBody>
      </p:sp>
      <p:sp>
        <p:nvSpPr>
          <p:cNvPr id="9219"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atin typeface="Arial" pitchFamily="34"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atin typeface="Arial" pitchFamily="34" charset="0"/>
              </a:defRPr>
            </a:lvl1pPr>
          </a:lstStyle>
          <a:p>
            <a:pPr>
              <a:defRPr/>
            </a:pPr>
            <a:endParaRPr lang="en-US"/>
          </a:p>
        </p:txBody>
      </p:sp>
      <p:sp>
        <p:nvSpPr>
          <p:cNvPr id="9223"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atin typeface="Arial" pitchFamily="34" charset="0"/>
              </a:defRPr>
            </a:lvl1pPr>
          </a:lstStyle>
          <a:p>
            <a:pPr>
              <a:defRPr/>
            </a:pPr>
            <a:fld id="{B5004A13-AB27-4DED-B8BE-CC4EC35830D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2E65894-C749-48CB-B6F9-3BB66FCE09AA}" type="slidenum">
              <a:rPr lang="en-US" smtClean="0">
                <a:latin typeface="Arial" charset="0"/>
              </a:rPr>
              <a:pPr/>
              <a:t>1</a:t>
            </a:fld>
            <a:endParaRPr lang="en-US" smtClean="0">
              <a:latin typeface="Arial" charset="0"/>
            </a:endParaRPr>
          </a:p>
        </p:txBody>
      </p:sp>
      <p:sp>
        <p:nvSpPr>
          <p:cNvPr id="10243" name="Rectangle 2"/>
          <p:cNvSpPr>
            <a:spLocks noGrp="1" noRot="1" noChangeAspect="1" noChangeArrowheads="1" noTextEdit="1"/>
          </p:cNvSpPr>
          <p:nvPr>
            <p:ph type="sldImg"/>
          </p:nvPr>
        </p:nvSpPr>
        <p:spPr>
          <a:xfrm>
            <a:off x="1179513" y="696913"/>
            <a:ext cx="4641850" cy="3481387"/>
          </a:xfrm>
          <a:ln/>
        </p:spPr>
      </p:sp>
      <p:sp>
        <p:nvSpPr>
          <p:cNvPr id="10244" name="Rectangle 3"/>
          <p:cNvSpPr>
            <a:spLocks noGrp="1" noChangeArrowheads="1"/>
          </p:cNvSpPr>
          <p:nvPr>
            <p:ph type="body" idx="1"/>
          </p:nvPr>
        </p:nvSpPr>
        <p:spPr>
          <a:xfrm>
            <a:off x="933450" y="4410075"/>
            <a:ext cx="5130800" cy="4176713"/>
          </a:xfrm>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004A13-AB27-4DED-B8BE-CC4EC35830D4}"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004A13-AB27-4DED-B8BE-CC4EC35830D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004A13-AB27-4DED-B8BE-CC4EC35830D4}"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004A13-AB27-4DED-B8BE-CC4EC35830D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00383AE4-AF52-4BFF-963B-8BDE4634850A}" type="slidenum">
              <a:rPr lang="en-US" smtClean="0">
                <a:latin typeface="Arial" charset="0"/>
              </a:rPr>
              <a:pPr/>
              <a:t>14</a:t>
            </a:fld>
            <a:endParaRPr lang="en-US" smtClean="0">
              <a:latin typeface="Arial" charset="0"/>
            </a:endParaRPr>
          </a:p>
        </p:txBody>
      </p:sp>
      <p:sp>
        <p:nvSpPr>
          <p:cNvPr id="16387" name="Rectangle 2"/>
          <p:cNvSpPr>
            <a:spLocks noGrp="1" noRot="1" noChangeAspect="1" noChangeArrowheads="1" noTextEdit="1"/>
          </p:cNvSpPr>
          <p:nvPr>
            <p:ph type="sldImg"/>
          </p:nvPr>
        </p:nvSpPr>
        <p:spPr>
          <a:xfrm>
            <a:off x="1179513" y="696913"/>
            <a:ext cx="4641850" cy="3481387"/>
          </a:xfrm>
          <a:ln/>
        </p:spPr>
      </p:sp>
      <p:sp>
        <p:nvSpPr>
          <p:cNvPr id="16388" name="Rectangle 3"/>
          <p:cNvSpPr>
            <a:spLocks noGrp="1" noChangeArrowheads="1"/>
          </p:cNvSpPr>
          <p:nvPr>
            <p:ph type="body" idx="1"/>
          </p:nvPr>
        </p:nvSpPr>
        <p:spPr>
          <a:xfrm>
            <a:off x="933450" y="4410075"/>
            <a:ext cx="5130800" cy="4176713"/>
          </a:xfrm>
          <a:noFill/>
          <a:ln/>
        </p:spPr>
        <p:txBody>
          <a:bodyPr lIns="91221" tIns="45610" rIns="91221" bIns="45610"/>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DDBDC-3361-4873-9CDC-97ADAF280DFB}" type="slidenum">
              <a:rPr lang="en-US"/>
              <a:pPr/>
              <a:t>2</a:t>
            </a:fld>
            <a:endParaRPr lang="en-US"/>
          </a:p>
        </p:txBody>
      </p:sp>
      <p:sp>
        <p:nvSpPr>
          <p:cNvPr id="733186" name="Rectangle 2"/>
          <p:cNvSpPr>
            <a:spLocks noGrp="1" noRot="1" noChangeAspect="1" noChangeArrowheads="1" noTextEdit="1"/>
          </p:cNvSpPr>
          <p:nvPr>
            <p:ph type="sldImg"/>
          </p:nvPr>
        </p:nvSpPr>
        <p:spPr>
          <a:xfrm>
            <a:off x="1219200" y="855662"/>
            <a:ext cx="4641850" cy="3481388"/>
          </a:xfrm>
          <a:ln/>
        </p:spPr>
      </p:sp>
      <p:sp>
        <p:nvSpPr>
          <p:cNvPr id="733187" name="Rectangle 3"/>
          <p:cNvSpPr>
            <a:spLocks noGrp="1" noChangeArrowheads="1"/>
          </p:cNvSpPr>
          <p:nvPr>
            <p:ph type="body" idx="1"/>
          </p:nvPr>
        </p:nvSpPr>
        <p:spPr>
          <a:xfrm>
            <a:off x="700088" y="4410075"/>
            <a:ext cx="5597525" cy="4178300"/>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004A13-AB27-4DED-B8BE-CC4EC35830D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004A13-AB27-4DED-B8BE-CC4EC35830D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CDP grew out of a pilot project between what was then known as NCAR’s Scientific Computing Division (SCD) and </a:t>
            </a:r>
            <a:r>
              <a:rPr lang="en-US" dirty="0" err="1" smtClean="0"/>
              <a:t>Unidata</a:t>
            </a:r>
            <a:r>
              <a:rPr lang="en-US" dirty="0" smtClean="0"/>
              <a:t>. Project funding came from the NCAR Director's Opportunity Fund about 10 years ago.</a:t>
            </a:r>
          </a:p>
          <a:p>
            <a:endParaRPr lang="en-US" dirty="0" smtClean="0"/>
          </a:p>
        </p:txBody>
      </p:sp>
      <p:sp>
        <p:nvSpPr>
          <p:cNvPr id="4" name="Slide Number Placeholder 3"/>
          <p:cNvSpPr>
            <a:spLocks noGrp="1"/>
          </p:cNvSpPr>
          <p:nvPr>
            <p:ph type="sldNum" sz="quarter" idx="10"/>
          </p:nvPr>
        </p:nvSpPr>
        <p:spPr/>
        <p:txBody>
          <a:bodyPr/>
          <a:lstStyle/>
          <a:p>
            <a:pPr>
              <a:defRPr/>
            </a:pPr>
            <a:fld id="{B5004A13-AB27-4DED-B8BE-CC4EC35830D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b="1" dirty="0" smtClean="0">
                <a:solidFill>
                  <a:srgbClr val="0070C0"/>
                </a:solidFill>
              </a:rPr>
              <a:t>Project Background: </a:t>
            </a:r>
            <a:r>
              <a:rPr lang="en-US" dirty="0" smtClean="0"/>
              <a:t>The THORPEX Interactive Grand Global Ensemble (TIGGE) is a key component the World Weather Research Program, THORPEX, which aims to accelerate improvements in the accuracy of 1-day to 2-week high-impact weather forecasts for the benefit of humanity. NCAR is one of TIGGE’s three major data portals. </a:t>
            </a:r>
            <a:r>
              <a:rPr lang="en-US" dirty="0" err="1" smtClean="0"/>
              <a:t>Unidata</a:t>
            </a:r>
            <a:r>
              <a:rPr lang="en-US" dirty="0" smtClean="0"/>
              <a:t> and CISL work closely to ensure that TIGGE researchers  can  access TIGGE data. The </a:t>
            </a:r>
            <a:r>
              <a:rPr lang="en-US" dirty="0" err="1" smtClean="0"/>
              <a:t>Unidata</a:t>
            </a:r>
            <a:r>
              <a:rPr lang="en-US" dirty="0" smtClean="0"/>
              <a:t> Internet Data Distribution (IDD) system is used to transport the ensemble model data from the providers to the archive centers and between the archive centers. </a:t>
            </a:r>
            <a:r>
              <a:rPr lang="en-US" b="1" dirty="0" smtClean="0"/>
              <a:t>This work began in 2006 and continues today, running 24x7.</a:t>
            </a:r>
            <a:endParaRPr lang="en-US" dirty="0" smtClean="0"/>
          </a:p>
          <a:p>
            <a:endParaRPr lang="en-US" dirty="0" smtClean="0"/>
          </a:p>
          <a:p>
            <a:r>
              <a:rPr lang="en-US" b="1" dirty="0" smtClean="0">
                <a:solidFill>
                  <a:srgbClr val="0070C0"/>
                </a:solidFill>
              </a:rPr>
              <a:t>Key Message: </a:t>
            </a:r>
            <a:r>
              <a:rPr lang="en-US" b="1" dirty="0" smtClean="0"/>
              <a:t>TIGGE decided to use </a:t>
            </a:r>
            <a:r>
              <a:rPr lang="en-US" b="1" dirty="0" err="1" smtClean="0"/>
              <a:t>Unidata's</a:t>
            </a:r>
            <a:r>
              <a:rPr lang="en-US" b="1" dirty="0" smtClean="0"/>
              <a:t> Local Data Manager (LDM) to move data in real time from those centers to the three data archival centers at NCAR, ECMWF, and CMA (Beijing). It involves transferring very large amounts of data - 88 TB/yr, which averages out more than 10 GB/hour, with an 18 GB/hour transfer rate occurring at peak performance. </a:t>
            </a:r>
            <a:r>
              <a:rPr lang="en-US" b="1" dirty="0" err="1" smtClean="0"/>
              <a:t>Unidata</a:t>
            </a:r>
            <a:r>
              <a:rPr lang="en-US" b="1" dirty="0" smtClean="0"/>
              <a:t> worked closely with CISL in enhancing the LDM to meet TIGGE data flow needs and helped CISL to establish the TIGGE data portal at NCAR.</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B5004A13-AB27-4DED-B8BE-CC4EC35830D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004A13-AB27-4DED-B8BE-CC4EC35830D4}" type="slidenum">
              <a:rPr lang="en-US" smtClean="0"/>
              <a:pPr>
                <a:defRPr/>
              </a:pPr>
              <a:t>7</a:t>
            </a:fld>
            <a:endParaRPr lang="en-US"/>
          </a:p>
        </p:txBody>
      </p:sp>
      <p:sp>
        <p:nvSpPr>
          <p:cNvPr id="5" name="Rectangle 4"/>
          <p:cNvSpPr/>
          <p:nvPr/>
        </p:nvSpPr>
        <p:spPr>
          <a:xfrm>
            <a:off x="1749425" y="908050"/>
            <a:ext cx="3498850" cy="2970044"/>
          </a:xfrm>
          <a:prstGeom prst="rect">
            <a:avLst/>
          </a:prstGeom>
        </p:spPr>
        <p:txBody>
          <a:bodyPr wrap="square">
            <a:spAutoFit/>
          </a:bodyPr>
          <a:lstStyle/>
          <a:p>
            <a:r>
              <a:rPr lang="en-US" sz="1100" dirty="0" smtClean="0"/>
              <a:t>The </a:t>
            </a:r>
            <a:r>
              <a:rPr lang="en-US" sz="1100" dirty="0" err="1" smtClean="0"/>
              <a:t>Unidata</a:t>
            </a:r>
            <a:r>
              <a:rPr lang="en-US" sz="1100" dirty="0" smtClean="0"/>
              <a:t> Internet Data Distribution (IDD) system is used to transport the ensemble model data from the providers to the archive centers and between the archive centers. </a:t>
            </a:r>
            <a:r>
              <a:rPr lang="en-US" sz="1100" b="1" dirty="0" smtClean="0"/>
              <a:t>This work began in 2006 and continues today, running 24x7.</a:t>
            </a:r>
            <a:endParaRPr lang="en-US" sz="1100" dirty="0" smtClean="0"/>
          </a:p>
          <a:p>
            <a:endParaRPr lang="en-US" sz="1100" dirty="0" smtClean="0"/>
          </a:p>
          <a:p>
            <a:r>
              <a:rPr lang="en-US" sz="1100" b="1" dirty="0" smtClean="0"/>
              <a:t>TIGGE decided to use </a:t>
            </a:r>
            <a:r>
              <a:rPr lang="en-US" sz="1100" b="1" dirty="0" err="1" smtClean="0"/>
              <a:t>Unidata's</a:t>
            </a:r>
            <a:r>
              <a:rPr lang="en-US" sz="1100" b="1" dirty="0" smtClean="0"/>
              <a:t> Local Data Manager (LDM) to move data in real time from those centers to the three data archival centers at NCAR, ECMWF, and CMA (Beijing). It involves transferring very large amounts of data - 88 TB/yr, which averages out more than 10 GB/hour, with an 18 GB/hour transfer rate occurring at peak performance. </a:t>
            </a:r>
            <a:r>
              <a:rPr lang="en-US" sz="1100" b="1" dirty="0" err="1" smtClean="0"/>
              <a:t>Unidata</a:t>
            </a:r>
            <a:r>
              <a:rPr lang="en-US" sz="1100" b="1" dirty="0" smtClean="0"/>
              <a:t> worked closely with CISL in enhancing the LDM to meet TIGGE data flow needs and helped CISL to establish the TIGGE data portal at NCAR.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004A13-AB27-4DED-B8BE-CC4EC35830D4}"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Among the recent field project collaborations between EOL and </a:t>
            </a:r>
            <a:r>
              <a:rPr lang="en-US" dirty="0" err="1" smtClean="0"/>
              <a:t>Unidata</a:t>
            </a:r>
            <a:r>
              <a:rPr lang="en-US" dirty="0" smtClean="0"/>
              <a:t> are the Airborne Carbon in Mountains Experiment (ACME), the Terrain-induced Rotor Experiment (T-REX), and the Rain In Cumulus over the Ocean (RICO) experiment</a:t>
            </a:r>
            <a:endParaRPr lang="en-US" dirty="0"/>
          </a:p>
        </p:txBody>
      </p:sp>
      <p:sp>
        <p:nvSpPr>
          <p:cNvPr id="4" name="Slide Number Placeholder 3"/>
          <p:cNvSpPr>
            <a:spLocks noGrp="1"/>
          </p:cNvSpPr>
          <p:nvPr>
            <p:ph type="sldNum" sz="quarter" idx="10"/>
          </p:nvPr>
        </p:nvSpPr>
        <p:spPr/>
        <p:txBody>
          <a:bodyPr/>
          <a:lstStyle/>
          <a:p>
            <a:pPr>
              <a:defRPr/>
            </a:pPr>
            <a:fld id="{B5004A13-AB27-4DED-B8BE-CC4EC35830D4}"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5F2F344-3624-44F4-A15D-9E8806922D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DBEE335-FD37-43B4-A159-18DC94A572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76200"/>
            <a:ext cx="19621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
            <a:ext cx="57340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17B9038-4ABB-4CAD-BEEA-76B57F91104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762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90600" y="1524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524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90600" y="3657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53000" y="3657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095513D5-A304-4D20-82C3-3A655711513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76200"/>
            <a:ext cx="7848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044151CC-A00E-4B93-BCB2-5FD808EF1F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D88213D-A693-4E70-840B-0F99A00636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CAC6E89-4D14-4526-AB7C-2FBDEE3F2FB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D549C49-D7BF-4C45-BB0F-EA5C4C7713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9B2571BD-6606-4EA4-B2A9-CC75BE3C7D5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FB95395C-AE8A-4E44-8B4C-FED19F7F17E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C054928D-DA7C-41AF-8959-54100AC479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644F931-D5C4-4317-B9DE-19149F9A16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6FD67C0-63B1-4A93-BC6C-7D62DC50C4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ppt_own_2"/>
          <p:cNvPicPr>
            <a:picLocks noChangeAspect="1" noChangeArrowheads="1"/>
          </p:cNvPicPr>
          <p:nvPr userDrawn="1"/>
        </p:nvPicPr>
        <p:blipFill>
          <a:blip r:embed="rId15" cstate="print"/>
          <a:srcRect/>
          <a:stretch>
            <a:fillRect/>
          </a:stretch>
        </p:blipFill>
        <p:spPr bwMode="auto">
          <a:xfrm>
            <a:off x="0" y="-20638"/>
            <a:ext cx="9144000" cy="6899276"/>
          </a:xfrm>
          <a:prstGeom prst="rect">
            <a:avLst/>
          </a:prstGeom>
          <a:noFill/>
          <a:ln w="9525">
            <a:noFill/>
            <a:miter lim="800000"/>
            <a:headEnd/>
            <a:tailEnd/>
          </a:ln>
        </p:spPr>
      </p:pic>
      <p:sp>
        <p:nvSpPr>
          <p:cNvPr id="1027" name="Rectangle 2"/>
          <p:cNvSpPr>
            <a:spLocks noGrp="1" noChangeArrowheads="1"/>
          </p:cNvSpPr>
          <p:nvPr>
            <p:ph type="title"/>
          </p:nvPr>
        </p:nvSpPr>
        <p:spPr bwMode="auto">
          <a:xfrm>
            <a:off x="914400"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90600" y="1524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4102" name="Rectangle 6"/>
          <p:cNvSpPr>
            <a:spLocks noGrp="1" noChangeArrowheads="1"/>
          </p:cNvSpPr>
          <p:nvPr>
            <p:ph type="sldNum" sz="quarter" idx="4"/>
          </p:nvPr>
        </p:nvSpPr>
        <p:spPr bwMode="auto">
          <a:xfrm>
            <a:off x="3657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fld id="{A56A0AAC-7B5B-4E2B-B7A0-36238D6E09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rgbClr val="336699"/>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8" descr="ppt_own_3"/>
          <p:cNvPicPr>
            <a:picLocks noGrp="1" noChangeAspect="1" noChangeArrowheads="1"/>
          </p:cNvPicPr>
          <p:nvPr>
            <p:ph sz="quarter" idx="1"/>
          </p:nvPr>
        </p:nvPicPr>
        <p:blipFill>
          <a:blip r:embed="rId3" cstate="print"/>
          <a:srcRect/>
          <a:stretch>
            <a:fillRect/>
          </a:stretch>
        </p:blipFill>
        <p:spPr>
          <a:xfrm>
            <a:off x="0" y="0"/>
            <a:ext cx="9144000" cy="6897688"/>
          </a:xfrm>
          <a:noFill/>
        </p:spPr>
      </p:pic>
      <p:pic>
        <p:nvPicPr>
          <p:cNvPr id="2051" name="Picture 9"/>
          <p:cNvPicPr>
            <a:picLocks noGrp="1" noChangeArrowheads="1"/>
          </p:cNvPicPr>
          <p:nvPr>
            <p:ph sz="quarter" idx="2"/>
          </p:nvPr>
        </p:nvPicPr>
        <p:blipFill>
          <a:blip r:embed="rId4" cstate="print">
            <a:lum bright="54000" contrast="-60000"/>
          </a:blip>
          <a:srcRect/>
          <a:stretch>
            <a:fillRect/>
          </a:stretch>
        </p:blipFill>
        <p:spPr>
          <a:xfrm>
            <a:off x="628650" y="590550"/>
            <a:ext cx="8534400" cy="6324600"/>
          </a:xfrm>
          <a:noFill/>
        </p:spPr>
      </p:pic>
      <p:sp>
        <p:nvSpPr>
          <p:cNvPr id="2052" name="Rectangle 2"/>
          <p:cNvSpPr>
            <a:spLocks noGrp="1" noChangeArrowheads="1"/>
          </p:cNvSpPr>
          <p:nvPr>
            <p:ph type="title" sz="quarter"/>
          </p:nvPr>
        </p:nvSpPr>
        <p:spPr>
          <a:xfrm>
            <a:off x="990600" y="2971800"/>
            <a:ext cx="7772400" cy="1143000"/>
          </a:xfrm>
        </p:spPr>
        <p:txBody>
          <a:bodyPr/>
          <a:lstStyle/>
          <a:p>
            <a:pPr eaLnBrk="1" hangingPunct="1"/>
            <a:r>
              <a:rPr lang="en-US" b="1" dirty="0" smtClean="0">
                <a:solidFill>
                  <a:schemeClr val="tx1"/>
                </a:solidFill>
              </a:rPr>
              <a:t/>
            </a:r>
            <a:br>
              <a:rPr lang="en-US" b="1" dirty="0" smtClean="0">
                <a:solidFill>
                  <a:schemeClr val="tx1"/>
                </a:solidFill>
              </a:rPr>
            </a:br>
            <a:r>
              <a:rPr lang="en-US" sz="3600" b="1" dirty="0" smtClean="0">
                <a:solidFill>
                  <a:schemeClr val="tx1"/>
                </a:solidFill>
              </a:rPr>
              <a:t>NCAR Celebrates </a:t>
            </a:r>
            <a:br>
              <a:rPr lang="en-US" sz="3600" b="1" dirty="0" smtClean="0">
                <a:solidFill>
                  <a:schemeClr val="tx1"/>
                </a:solidFill>
              </a:rPr>
            </a:br>
            <a:r>
              <a:rPr lang="en-US" sz="3600" b="1" dirty="0" err="1" smtClean="0">
                <a:solidFill>
                  <a:schemeClr val="tx1"/>
                </a:solidFill>
              </a:rPr>
              <a:t>Unidata’s</a:t>
            </a:r>
            <a:r>
              <a:rPr lang="en-US" sz="3600" b="1" dirty="0" smtClean="0">
                <a:solidFill>
                  <a:schemeClr val="tx1"/>
                </a:solidFill>
              </a:rPr>
              <a:t> </a:t>
            </a:r>
            <a:br>
              <a:rPr lang="en-US" sz="3600" b="1" dirty="0" smtClean="0">
                <a:solidFill>
                  <a:schemeClr val="tx1"/>
                </a:solidFill>
              </a:rPr>
            </a:br>
            <a:r>
              <a:rPr lang="en-US" sz="3600" b="1" dirty="0" smtClean="0">
                <a:solidFill>
                  <a:schemeClr val="tx1"/>
                </a:solidFill>
              </a:rPr>
              <a:t>25</a:t>
            </a:r>
            <a:r>
              <a:rPr lang="en-US" sz="3600" b="1" baseline="30000" dirty="0" smtClean="0">
                <a:solidFill>
                  <a:schemeClr val="tx1"/>
                </a:solidFill>
              </a:rPr>
              <a:t>th</a:t>
            </a:r>
            <a:r>
              <a:rPr lang="en-US" sz="3600" b="1" dirty="0" smtClean="0">
                <a:solidFill>
                  <a:schemeClr val="tx1"/>
                </a:solidFill>
              </a:rPr>
              <a:t> Anniversary</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Eric Barron</a:t>
            </a:r>
            <a:r>
              <a:rPr lang="en-US" sz="2800" dirty="0" smtClean="0">
                <a:solidFill>
                  <a:schemeClr val="tx1"/>
                </a:solidFill>
              </a:rPr>
              <a:t/>
            </a:r>
            <a:br>
              <a:rPr lang="en-US" sz="2800" dirty="0" smtClean="0">
                <a:solidFill>
                  <a:schemeClr val="tx1"/>
                </a:solidFill>
              </a:rPr>
            </a:br>
            <a:r>
              <a:rPr lang="en-US" sz="2800" dirty="0" smtClean="0">
                <a:solidFill>
                  <a:schemeClr val="tx1"/>
                </a:solidFill>
              </a:rPr>
              <a:t>NCAR Director</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October 16, 2009</a:t>
            </a:r>
            <a:r>
              <a:rPr lang="en-US" sz="4000" b="1" dirty="0" smtClean="0">
                <a:solidFill>
                  <a:schemeClr val="tx1"/>
                </a:solidFill>
              </a:rPr>
              <a:t/>
            </a:r>
            <a:br>
              <a:rPr lang="en-US" sz="4000" b="1" dirty="0" smtClean="0">
                <a:solidFill>
                  <a:schemeClr val="tx1"/>
                </a:solidFill>
              </a:rPr>
            </a:br>
            <a:endParaRPr lang="en-US" sz="4000" b="1"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
            <a:ext cx="7772400" cy="1470025"/>
          </a:xfrm>
        </p:spPr>
        <p:txBody>
          <a:bodyPr/>
          <a:lstStyle/>
          <a:p>
            <a:r>
              <a:rPr lang="en-US" dirty="0" smtClean="0"/>
              <a:t>Advancing Earth System Science</a:t>
            </a:r>
            <a:br>
              <a:rPr lang="en-US" dirty="0" smtClean="0"/>
            </a:br>
            <a:endParaRPr lang="en-US" b="1" dirty="0"/>
          </a:p>
        </p:txBody>
      </p:sp>
      <p:sp>
        <p:nvSpPr>
          <p:cNvPr id="3" name="Subtitle 2"/>
          <p:cNvSpPr>
            <a:spLocks noGrp="1"/>
          </p:cNvSpPr>
          <p:nvPr>
            <p:ph type="subTitle" idx="1"/>
          </p:nvPr>
        </p:nvSpPr>
        <p:spPr>
          <a:xfrm>
            <a:off x="3200400" y="1447800"/>
            <a:ext cx="6019800" cy="3898900"/>
          </a:xfrm>
        </p:spPr>
        <p:txBody>
          <a:bodyPr/>
          <a:lstStyle/>
          <a:p>
            <a:pPr algn="l"/>
            <a:r>
              <a:rPr lang="en-US" sz="2400" dirty="0" smtClean="0"/>
              <a:t>NCAR’s Earth System Laboratory and the wider scientific community look to </a:t>
            </a:r>
            <a:r>
              <a:rPr lang="en-US" sz="2400" dirty="0" err="1" smtClean="0"/>
              <a:t>Unidata</a:t>
            </a:r>
            <a:r>
              <a:rPr lang="en-US" sz="2400" dirty="0" smtClean="0"/>
              <a:t> for data and tools that advance Earth System Science. Among the assists here:</a:t>
            </a:r>
          </a:p>
          <a:p>
            <a:pPr algn="l"/>
            <a:endParaRPr lang="en-US" sz="1000" dirty="0" smtClean="0"/>
          </a:p>
          <a:p>
            <a:pPr algn="l">
              <a:buFont typeface="Arial" pitchFamily="34" charset="0"/>
              <a:buChar char="•"/>
            </a:pPr>
            <a:r>
              <a:rPr lang="en-US" sz="2400" dirty="0" smtClean="0"/>
              <a:t> </a:t>
            </a:r>
            <a:r>
              <a:rPr lang="en-US" sz="2000" dirty="0" err="1" smtClean="0"/>
              <a:t>Unidata’s</a:t>
            </a:r>
            <a:r>
              <a:rPr lang="en-US" sz="2000" dirty="0" smtClean="0"/>
              <a:t> real-time weather observations aid WRF forecasts </a:t>
            </a:r>
          </a:p>
          <a:p>
            <a:pPr algn="l">
              <a:buFont typeface="Arial" pitchFamily="34" charset="0"/>
              <a:buChar char="•"/>
            </a:pPr>
            <a:r>
              <a:rPr lang="en-US" sz="2000" dirty="0" smtClean="0"/>
              <a:t> Used worldwide, </a:t>
            </a:r>
            <a:r>
              <a:rPr lang="en-US" sz="2000" dirty="0" err="1" smtClean="0"/>
              <a:t>netCDF</a:t>
            </a:r>
            <a:r>
              <a:rPr lang="en-US" sz="2000" dirty="0" smtClean="0"/>
              <a:t> lets researchers manage and use large data sets, such the CCSM AR4 climate runs</a:t>
            </a:r>
          </a:p>
          <a:p>
            <a:pPr algn="l">
              <a:buFont typeface="Arial" pitchFamily="34" charset="0"/>
              <a:buChar char="•"/>
            </a:pPr>
            <a:r>
              <a:rPr lang="en-US" sz="2000" dirty="0" smtClean="0"/>
              <a:t> Visualization tools put perspective on little seen regions of the atmosphere, such as the UTLS. </a:t>
            </a:r>
          </a:p>
          <a:p>
            <a:pPr algn="l"/>
            <a:endParaRPr lang="en-US" sz="1000" dirty="0" smtClean="0"/>
          </a:p>
          <a:p>
            <a:pPr algn="l"/>
            <a:endParaRPr lang="en-US" sz="2400" dirty="0" smtClean="0"/>
          </a:p>
          <a:p>
            <a:pPr algn="l"/>
            <a:r>
              <a:rPr lang="en-US" sz="2400" dirty="0" smtClean="0"/>
              <a:t/>
            </a:r>
            <a:br>
              <a:rPr lang="en-US" sz="2400" dirty="0" smtClean="0"/>
            </a:br>
            <a:endParaRPr lang="en-US" sz="1000" dirty="0" smtClean="0"/>
          </a:p>
          <a:p>
            <a:pPr algn="l"/>
            <a:endParaRPr lang="en-US" sz="1000" dirty="0" smtClean="0"/>
          </a:p>
          <a:p>
            <a:pPr algn="l"/>
            <a:endParaRPr lang="en-US" sz="2400" dirty="0" smtClean="0"/>
          </a:p>
        </p:txBody>
      </p:sp>
      <p:sp>
        <p:nvSpPr>
          <p:cNvPr id="5" name="TextBox 4"/>
          <p:cNvSpPr txBox="1"/>
          <p:nvPr/>
        </p:nvSpPr>
        <p:spPr>
          <a:xfrm>
            <a:off x="838200" y="6248400"/>
            <a:ext cx="6248400" cy="646331"/>
          </a:xfrm>
          <a:prstGeom prst="rect">
            <a:avLst/>
          </a:prstGeom>
          <a:noFill/>
        </p:spPr>
        <p:txBody>
          <a:bodyPr wrap="square" rtlCol="0">
            <a:spAutoFit/>
          </a:bodyPr>
          <a:lstStyle/>
          <a:p>
            <a:r>
              <a:rPr lang="en-US" b="1" i="1" dirty="0" smtClean="0"/>
              <a:t>NCAR’s Four Focus Areas: </a:t>
            </a:r>
          </a:p>
          <a:p>
            <a:r>
              <a:rPr lang="en-US" b="1" i="1" dirty="0" smtClean="0"/>
              <a:t>Advancing Earth System Science</a:t>
            </a:r>
          </a:p>
        </p:txBody>
      </p:sp>
      <p:pic>
        <p:nvPicPr>
          <p:cNvPr id="6" name="Picture 5" descr="UnidataIDD.gif"/>
          <p:cNvPicPr>
            <a:picLocks noChangeAspect="1"/>
          </p:cNvPicPr>
          <p:nvPr/>
        </p:nvPicPr>
        <p:blipFill>
          <a:blip r:embed="rId3" cstate="print"/>
          <a:stretch>
            <a:fillRect/>
          </a:stretch>
        </p:blipFill>
        <p:spPr>
          <a:xfrm>
            <a:off x="247198" y="3697349"/>
            <a:ext cx="2800802" cy="1712851"/>
          </a:xfrm>
          <a:prstGeom prst="rect">
            <a:avLst/>
          </a:prstGeom>
        </p:spPr>
      </p:pic>
      <p:pic>
        <p:nvPicPr>
          <p:cNvPr id="8" name="Picture 7" descr="model.gif"/>
          <p:cNvPicPr>
            <a:picLocks noChangeAspect="1"/>
          </p:cNvPicPr>
          <p:nvPr/>
        </p:nvPicPr>
        <p:blipFill>
          <a:blip r:embed="rId4" cstate="print"/>
          <a:stretch>
            <a:fillRect/>
          </a:stretch>
        </p:blipFill>
        <p:spPr>
          <a:xfrm>
            <a:off x="228600" y="1524000"/>
            <a:ext cx="2882900" cy="208320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
            <a:ext cx="7772400" cy="1470025"/>
          </a:xfrm>
        </p:spPr>
        <p:txBody>
          <a:bodyPr/>
          <a:lstStyle/>
          <a:p>
            <a:r>
              <a:rPr lang="en-US" dirty="0" smtClean="0"/>
              <a:t>Technology Transfer for Societal Benefit</a:t>
            </a:r>
            <a:br>
              <a:rPr lang="en-US" dirty="0" smtClean="0"/>
            </a:br>
            <a:endParaRPr lang="en-US" b="1" dirty="0"/>
          </a:p>
        </p:txBody>
      </p:sp>
      <p:sp>
        <p:nvSpPr>
          <p:cNvPr id="3" name="Subtitle 2"/>
          <p:cNvSpPr>
            <a:spLocks noGrp="1"/>
          </p:cNvSpPr>
          <p:nvPr>
            <p:ph type="subTitle" idx="1"/>
          </p:nvPr>
        </p:nvSpPr>
        <p:spPr>
          <a:xfrm>
            <a:off x="3124200" y="1828800"/>
            <a:ext cx="5867400" cy="3898900"/>
          </a:xfrm>
        </p:spPr>
        <p:txBody>
          <a:bodyPr/>
          <a:lstStyle/>
          <a:p>
            <a:pPr algn="l"/>
            <a:endParaRPr lang="en-US" sz="1000" dirty="0" smtClean="0"/>
          </a:p>
          <a:p>
            <a:pPr algn="l"/>
            <a:endParaRPr lang="en-US" sz="2400" dirty="0" smtClean="0"/>
          </a:p>
          <a:p>
            <a:pPr algn="l"/>
            <a:r>
              <a:rPr lang="en-US" sz="2400" dirty="0" smtClean="0"/>
              <a:t/>
            </a:r>
            <a:br>
              <a:rPr lang="en-US" sz="2400" dirty="0" smtClean="0"/>
            </a:br>
            <a:endParaRPr lang="en-US" sz="1000" dirty="0" smtClean="0"/>
          </a:p>
          <a:p>
            <a:pPr algn="l"/>
            <a:endParaRPr lang="en-US" sz="1000" dirty="0" smtClean="0"/>
          </a:p>
          <a:p>
            <a:pPr algn="l"/>
            <a:endParaRPr lang="en-US" sz="2400" dirty="0" smtClean="0"/>
          </a:p>
        </p:txBody>
      </p:sp>
      <p:sp>
        <p:nvSpPr>
          <p:cNvPr id="5" name="TextBox 4"/>
          <p:cNvSpPr txBox="1"/>
          <p:nvPr/>
        </p:nvSpPr>
        <p:spPr>
          <a:xfrm>
            <a:off x="838200" y="6248400"/>
            <a:ext cx="6248400" cy="646331"/>
          </a:xfrm>
          <a:prstGeom prst="rect">
            <a:avLst/>
          </a:prstGeom>
          <a:noFill/>
        </p:spPr>
        <p:txBody>
          <a:bodyPr wrap="square" rtlCol="0">
            <a:spAutoFit/>
          </a:bodyPr>
          <a:lstStyle/>
          <a:p>
            <a:r>
              <a:rPr lang="en-US" b="1" i="1" dirty="0" smtClean="0"/>
              <a:t>NCAR’s Four Focus Areas: </a:t>
            </a:r>
          </a:p>
          <a:p>
            <a:r>
              <a:rPr lang="en-US" b="1" i="1" dirty="0" smtClean="0"/>
              <a:t>Technology Transfer for Societal Benefit</a:t>
            </a:r>
          </a:p>
        </p:txBody>
      </p:sp>
      <p:sp>
        <p:nvSpPr>
          <p:cNvPr id="6" name="Subtitle 2"/>
          <p:cNvSpPr txBox="1">
            <a:spLocks/>
          </p:cNvSpPr>
          <p:nvPr/>
        </p:nvSpPr>
        <p:spPr bwMode="auto">
          <a:xfrm>
            <a:off x="3048000" y="1752600"/>
            <a:ext cx="5867400" cy="389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rgbClr val="336699"/>
              </a:buClr>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One of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Unidata’s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largest</a:t>
            </a:r>
            <a:r>
              <a:rPr kumimoji="0" lang="en-US" sz="2400" b="0" i="0" u="none" strike="noStrike" kern="0" cap="none" spc="0" normalizeH="0" noProof="0" dirty="0" smtClean="0">
                <a:ln>
                  <a:noFill/>
                </a:ln>
                <a:solidFill>
                  <a:schemeClr val="tx1"/>
                </a:solidFill>
                <a:effectLst/>
                <a:uLnTx/>
                <a:uFillTx/>
                <a:latin typeface="+mn-lt"/>
                <a:ea typeface="+mn-ea"/>
                <a:cs typeface="+mn-cs"/>
              </a:rPr>
              <a:t> data </a:t>
            </a:r>
            <a:r>
              <a:rPr lang="en-US" sz="2400" kern="0" dirty="0" smtClean="0">
                <a:latin typeface="+mn-lt"/>
              </a:rPr>
              <a:t>beneficiaries, </a:t>
            </a:r>
            <a:r>
              <a:rPr kumimoji="0" lang="en-US" sz="2400" b="0" i="0" u="none" strike="noStrike" kern="0" cap="none" spc="0" normalizeH="0" baseline="0" noProof="0" dirty="0" smtClean="0">
                <a:ln>
                  <a:noFill/>
                </a:ln>
                <a:solidFill>
                  <a:schemeClr val="tx1"/>
                </a:solidFill>
                <a:effectLst/>
                <a:uLnTx/>
                <a:uFillTx/>
                <a:latin typeface="+mn-lt"/>
                <a:ea typeface="+mn-ea"/>
                <a:cs typeface="+mn-cs"/>
              </a:rPr>
              <a:t>NCAR’s Research Applications Laboratory feeds </a:t>
            </a:r>
            <a:r>
              <a:rPr lang="en-US" sz="2400" kern="0" dirty="0" err="1" smtClean="0">
                <a:latin typeface="+mn-lt"/>
              </a:rPr>
              <a:t>Unidata</a:t>
            </a:r>
            <a:r>
              <a:rPr lang="en-US" sz="2400" kern="0" dirty="0" smtClean="0">
                <a:latin typeface="+mn-lt"/>
              </a:rPr>
              <a:t> information into many of the tools and programs that serve</a:t>
            </a:r>
            <a:r>
              <a:rPr kumimoji="0" lang="en-US" sz="2400" b="0" i="0" u="none" strike="noStrike" kern="0" cap="none" spc="0" normalizeH="0" noProof="0" dirty="0" smtClean="0">
                <a:ln>
                  <a:noFill/>
                </a:ln>
                <a:solidFill>
                  <a:schemeClr val="tx1"/>
                </a:solidFill>
                <a:effectLst/>
                <a:uLnTx/>
                <a:uFillTx/>
                <a:latin typeface="+mn-lt"/>
                <a:ea typeface="+mn-ea"/>
                <a:cs typeface="+mn-cs"/>
              </a:rPr>
              <a:t> society – from its roadway decision-support systems, to </a:t>
            </a:r>
            <a:r>
              <a:rPr lang="en-US" sz="2400" kern="0" noProof="0" dirty="0" smtClean="0">
                <a:latin typeface="+mn-lt"/>
              </a:rPr>
              <a:t>aviation </a:t>
            </a:r>
            <a:r>
              <a:rPr lang="en-US" sz="2400" kern="0" dirty="0" smtClean="0">
                <a:latin typeface="+mn-lt"/>
              </a:rPr>
              <a:t>efforts </a:t>
            </a:r>
            <a:r>
              <a:rPr lang="en-US" sz="2400" kern="0" noProof="0" dirty="0" smtClean="0">
                <a:latin typeface="+mn-lt"/>
              </a:rPr>
              <a:t>that make commercial flying safer</a:t>
            </a:r>
            <a:r>
              <a:rPr lang="en-US" sz="2400" kern="0" dirty="0" smtClean="0">
                <a:latin typeface="+mn-lt"/>
              </a:rPr>
              <a:t>, </a:t>
            </a:r>
            <a:r>
              <a:rPr kumimoji="0" lang="en-US" sz="2400" b="0" i="0" u="none" strike="noStrike" kern="0" cap="none" spc="0" normalizeH="0" noProof="0" dirty="0" smtClean="0">
                <a:ln>
                  <a:noFill/>
                </a:ln>
                <a:solidFill>
                  <a:schemeClr val="tx1"/>
                </a:solidFill>
                <a:effectLst/>
                <a:uLnTx/>
                <a:uFillTx/>
                <a:latin typeface="+mn-lt"/>
                <a:ea typeface="+mn-ea"/>
                <a:cs typeface="+mn-cs"/>
              </a:rPr>
              <a:t>to its many, varied national security applications.</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336699"/>
              </a:buClr>
              <a:buSzTx/>
              <a:buFontTx/>
              <a:buNone/>
              <a:tabLst/>
              <a:defRPr/>
            </a:pPr>
            <a:endParaRPr kumimoji="0" lang="en-US" sz="1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336699"/>
              </a:buClr>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336699"/>
              </a:buClr>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a:r>
            <a:br>
              <a:rPr kumimoji="0" lang="en-US" sz="2400" b="0" i="0" u="none" strike="noStrike" kern="0" cap="none" spc="0" normalizeH="0" baseline="0" noProof="0" dirty="0" smtClean="0">
                <a:ln>
                  <a:noFill/>
                </a:ln>
                <a:solidFill>
                  <a:schemeClr val="tx1"/>
                </a:solidFill>
                <a:effectLst/>
                <a:uLnTx/>
                <a:uFillTx/>
                <a:latin typeface="+mn-lt"/>
                <a:ea typeface="+mn-ea"/>
                <a:cs typeface="+mn-cs"/>
              </a:rPr>
            </a:br>
            <a:endParaRPr kumimoji="0" lang="en-US" sz="1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336699"/>
              </a:buClr>
              <a:buSzTx/>
              <a:buFontTx/>
              <a:buNone/>
              <a:tabLst/>
              <a:defRPr/>
            </a:pPr>
            <a:endParaRPr kumimoji="0" lang="en-US" sz="1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336699"/>
              </a:buClr>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10" name="Group 113"/>
          <p:cNvGrpSpPr>
            <a:grpSpLocks/>
          </p:cNvGrpSpPr>
          <p:nvPr/>
        </p:nvGrpSpPr>
        <p:grpSpPr bwMode="auto">
          <a:xfrm>
            <a:off x="609600" y="1295400"/>
            <a:ext cx="1905000" cy="1266825"/>
            <a:chOff x="1824" y="672"/>
            <a:chExt cx="1200" cy="798"/>
          </a:xfrm>
        </p:grpSpPr>
        <p:pic>
          <p:nvPicPr>
            <p:cNvPr id="11" name="Picture 114" descr="Dec11-Winchester"/>
            <p:cNvPicPr>
              <a:picLocks noChangeAspect="1" noChangeArrowheads="1"/>
            </p:cNvPicPr>
            <p:nvPr/>
          </p:nvPicPr>
          <p:blipFill>
            <a:blip r:embed="rId3" cstate="print"/>
            <a:srcRect/>
            <a:stretch>
              <a:fillRect/>
            </a:stretch>
          </p:blipFill>
          <p:spPr bwMode="auto">
            <a:xfrm>
              <a:off x="1824" y="672"/>
              <a:ext cx="1200" cy="798"/>
            </a:xfrm>
            <a:prstGeom prst="rect">
              <a:avLst/>
            </a:prstGeom>
            <a:noFill/>
          </p:spPr>
        </p:pic>
        <p:sp>
          <p:nvSpPr>
            <p:cNvPr id="12" name="Text Box 115"/>
            <p:cNvSpPr txBox="1">
              <a:spLocks noChangeArrowheads="1"/>
            </p:cNvSpPr>
            <p:nvPr/>
          </p:nvSpPr>
          <p:spPr bwMode="auto">
            <a:xfrm>
              <a:off x="2016" y="1312"/>
              <a:ext cx="116" cy="154"/>
            </a:xfrm>
            <a:prstGeom prst="rect">
              <a:avLst/>
            </a:prstGeom>
            <a:noFill/>
            <a:ln w="9525" algn="ctr">
              <a:noFill/>
              <a:miter lim="800000"/>
              <a:headEnd/>
              <a:tailEnd/>
            </a:ln>
            <a:effectLst/>
          </p:spPr>
          <p:txBody>
            <a:bodyPr wrap="none">
              <a:spAutoFit/>
            </a:bodyPr>
            <a:lstStyle/>
            <a:p>
              <a:pPr algn="l"/>
              <a:endParaRPr lang="en-US" sz="1000" i="1"/>
            </a:p>
          </p:txBody>
        </p:sp>
      </p:grpSp>
      <p:pic>
        <p:nvPicPr>
          <p:cNvPr id="44034" name="Picture 2"/>
          <p:cNvPicPr>
            <a:picLocks noChangeAspect="1" noChangeArrowheads="1"/>
          </p:cNvPicPr>
          <p:nvPr/>
        </p:nvPicPr>
        <p:blipFill>
          <a:blip r:embed="rId4" cstate="print"/>
          <a:srcRect/>
          <a:stretch>
            <a:fillRect/>
          </a:stretch>
        </p:blipFill>
        <p:spPr bwMode="auto">
          <a:xfrm>
            <a:off x="635000" y="4203700"/>
            <a:ext cx="1905000" cy="1265189"/>
          </a:xfrm>
          <a:prstGeom prst="rect">
            <a:avLst/>
          </a:prstGeom>
          <a:noFill/>
          <a:ln w="9525">
            <a:noFill/>
            <a:miter lim="800000"/>
            <a:headEnd/>
            <a:tailEnd/>
          </a:ln>
        </p:spPr>
      </p:pic>
      <p:pic>
        <p:nvPicPr>
          <p:cNvPr id="44035" name="Picture 3"/>
          <p:cNvPicPr>
            <a:picLocks noChangeAspect="1" noChangeArrowheads="1"/>
          </p:cNvPicPr>
          <p:nvPr/>
        </p:nvPicPr>
        <p:blipFill>
          <a:blip r:embed="rId5" cstate="print"/>
          <a:srcRect/>
          <a:stretch>
            <a:fillRect/>
          </a:stretch>
        </p:blipFill>
        <p:spPr bwMode="auto">
          <a:xfrm>
            <a:off x="635000" y="2628900"/>
            <a:ext cx="1879600" cy="15305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5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Conclusion</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err="1" smtClean="0"/>
              <a:t>Unidata</a:t>
            </a:r>
            <a:r>
              <a:rPr lang="en-US" dirty="0" smtClean="0"/>
              <a:t> touches every aspect of NCAR’s mission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72400" cy="1524000"/>
          </a:xfrm>
        </p:spPr>
        <p:txBody>
          <a:bodyPr/>
          <a:lstStyle/>
          <a:p>
            <a:r>
              <a:rPr lang="en-US" dirty="0" smtClean="0"/>
              <a:t>Thank you.  NCAR Celebrates </a:t>
            </a:r>
            <a:r>
              <a:rPr lang="en-US" dirty="0" smtClean="0"/>
              <a:t>25 Years of…</a:t>
            </a:r>
            <a:br>
              <a:rPr lang="en-US" dirty="0" smtClean="0"/>
            </a:br>
            <a:endParaRPr lang="en-US" b="1" dirty="0"/>
          </a:p>
        </p:txBody>
      </p:sp>
      <p:sp>
        <p:nvSpPr>
          <p:cNvPr id="3" name="Subtitle 2"/>
          <p:cNvSpPr>
            <a:spLocks noGrp="1"/>
          </p:cNvSpPr>
          <p:nvPr>
            <p:ph type="subTitle" idx="1"/>
          </p:nvPr>
        </p:nvSpPr>
        <p:spPr>
          <a:xfrm>
            <a:off x="685800" y="1828800"/>
            <a:ext cx="8305800" cy="3898900"/>
          </a:xfrm>
        </p:spPr>
        <p:txBody>
          <a:bodyPr/>
          <a:lstStyle/>
          <a:p>
            <a:pPr algn="l"/>
            <a:endParaRPr lang="en-US" sz="1000" dirty="0" smtClean="0"/>
          </a:p>
          <a:p>
            <a:pPr algn="l">
              <a:buFont typeface="Arial" pitchFamily="34" charset="0"/>
              <a:buChar char="•"/>
            </a:pPr>
            <a:r>
              <a:rPr lang="en-US" sz="2400" dirty="0" smtClean="0"/>
              <a:t> Close partnerships and strong ties between </a:t>
            </a:r>
            <a:r>
              <a:rPr lang="en-US" sz="2400" dirty="0" err="1" smtClean="0"/>
              <a:t>Unidata</a:t>
            </a:r>
            <a:r>
              <a:rPr lang="en-US" sz="2400" dirty="0" smtClean="0"/>
              <a:t> and NCAR Labs, Divisions and Groups </a:t>
            </a:r>
          </a:p>
          <a:p>
            <a:pPr algn="l">
              <a:buFont typeface="Arial" pitchFamily="34" charset="0"/>
              <a:buChar char="•"/>
            </a:pPr>
            <a:endParaRPr lang="en-US" sz="1000" dirty="0" smtClean="0"/>
          </a:p>
          <a:p>
            <a:pPr algn="l">
              <a:buFont typeface="Arial" pitchFamily="34" charset="0"/>
              <a:buChar char="•"/>
            </a:pPr>
            <a:r>
              <a:rPr lang="en-US" sz="2400" dirty="0" smtClean="0"/>
              <a:t> Seamless NCAR-</a:t>
            </a:r>
            <a:r>
              <a:rPr lang="en-US" sz="2400" dirty="0" err="1" smtClean="0"/>
              <a:t>Unidata</a:t>
            </a:r>
            <a:r>
              <a:rPr lang="en-US" sz="2400" dirty="0" smtClean="0"/>
              <a:t> collaboration that occurs at all levels – from management to staff  </a:t>
            </a:r>
          </a:p>
          <a:p>
            <a:pPr algn="l">
              <a:buFont typeface="Arial" pitchFamily="34" charset="0"/>
              <a:buChar char="•"/>
            </a:pPr>
            <a:endParaRPr lang="en-US" sz="1000" dirty="0" smtClean="0"/>
          </a:p>
          <a:p>
            <a:pPr algn="l">
              <a:buFont typeface="Arial" pitchFamily="34" charset="0"/>
              <a:buChar char="•"/>
            </a:pPr>
            <a:r>
              <a:rPr lang="en-US" sz="2400" dirty="0" smtClean="0"/>
              <a:t> </a:t>
            </a:r>
            <a:r>
              <a:rPr lang="en-US" sz="2400" dirty="0" smtClean="0"/>
              <a:t>the benefits that accrue </a:t>
            </a:r>
            <a:r>
              <a:rPr lang="en-US" sz="2400" dirty="0" smtClean="0"/>
              <a:t>to NCAR, UCAR and the wider science community that we serve.</a:t>
            </a:r>
          </a:p>
          <a:p>
            <a:pPr algn="l">
              <a:buFont typeface="Arial" pitchFamily="34" charset="0"/>
              <a:buChar char="•"/>
            </a:pPr>
            <a:endParaRPr lang="en-US" sz="2400" dirty="0" smtClean="0"/>
          </a:p>
          <a:p>
            <a:pPr algn="l"/>
            <a:r>
              <a:rPr lang="en-US" sz="2400" dirty="0" smtClean="0"/>
              <a:t/>
            </a:r>
            <a:br>
              <a:rPr lang="en-US" sz="2400" dirty="0" smtClean="0"/>
            </a:br>
            <a:endParaRPr lang="en-US" sz="1000" dirty="0" smtClean="0"/>
          </a:p>
          <a:p>
            <a:pPr algn="l"/>
            <a:endParaRPr lang="en-US" sz="1000" dirty="0" smtClean="0"/>
          </a:p>
          <a:p>
            <a:pPr algn="l"/>
            <a:endParaRPr lang="en-US" sz="2400" dirty="0" smtClean="0"/>
          </a:p>
        </p:txBody>
      </p:sp>
      <p:sp>
        <p:nvSpPr>
          <p:cNvPr id="6" name="Subtitle 2"/>
          <p:cNvSpPr txBox="1">
            <a:spLocks/>
          </p:cNvSpPr>
          <p:nvPr/>
        </p:nvSpPr>
        <p:spPr bwMode="auto">
          <a:xfrm>
            <a:off x="762000" y="1676400"/>
            <a:ext cx="8077200" cy="389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rgbClr val="336699"/>
              </a:buClr>
              <a:buSzTx/>
              <a:buFontTx/>
              <a:buNone/>
              <a:tabLst/>
              <a:defRPr/>
            </a:pPr>
            <a:endParaRPr kumimoji="0" lang="en-US" sz="1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336699"/>
              </a:buClr>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336699"/>
              </a:buClr>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a:r>
            <a:br>
              <a:rPr kumimoji="0" lang="en-US" sz="2400" b="0" i="0" u="none" strike="noStrike" kern="0" cap="none" spc="0" normalizeH="0" baseline="0" noProof="0" dirty="0" smtClean="0">
                <a:ln>
                  <a:noFill/>
                </a:ln>
                <a:solidFill>
                  <a:schemeClr val="tx1"/>
                </a:solidFill>
                <a:effectLst/>
                <a:uLnTx/>
                <a:uFillTx/>
                <a:latin typeface="+mn-lt"/>
                <a:ea typeface="+mn-ea"/>
                <a:cs typeface="+mn-cs"/>
              </a:rPr>
            </a:br>
            <a:endParaRPr kumimoji="0" lang="en-US" sz="1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336699"/>
              </a:buClr>
              <a:buSzTx/>
              <a:buFontTx/>
              <a:buNone/>
              <a:tabLst/>
              <a:defRPr/>
            </a:pPr>
            <a:endParaRPr kumimoji="0" lang="en-US" sz="1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336699"/>
              </a:buClr>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pt_own_3"/>
          <p:cNvPicPr>
            <a:picLocks noGrp="1" noChangeAspect="1" noChangeArrowheads="1"/>
          </p:cNvPicPr>
          <p:nvPr>
            <p:ph sz="quarter" idx="1"/>
          </p:nvPr>
        </p:nvPicPr>
        <p:blipFill>
          <a:blip r:embed="rId3" cstate="print"/>
          <a:srcRect/>
          <a:stretch>
            <a:fillRect/>
          </a:stretch>
        </p:blipFill>
        <p:spPr>
          <a:xfrm>
            <a:off x="0" y="-39688"/>
            <a:ext cx="9144000" cy="6897688"/>
          </a:xfrm>
          <a:noFill/>
        </p:spPr>
      </p:pic>
      <p:pic>
        <p:nvPicPr>
          <p:cNvPr id="8195" name="Picture 3"/>
          <p:cNvPicPr>
            <a:picLocks noGrp="1" noChangeArrowheads="1"/>
          </p:cNvPicPr>
          <p:nvPr>
            <p:ph sz="quarter" idx="2"/>
          </p:nvPr>
        </p:nvPicPr>
        <p:blipFill>
          <a:blip r:embed="rId4" cstate="print">
            <a:lum bright="54000" contrast="-60000"/>
          </a:blip>
          <a:srcRect/>
          <a:stretch>
            <a:fillRect/>
          </a:stretch>
        </p:blipFill>
        <p:spPr>
          <a:xfrm>
            <a:off x="628650" y="590550"/>
            <a:ext cx="8534400" cy="6324600"/>
          </a:xfrm>
          <a:noFill/>
        </p:spPr>
      </p:pic>
      <p:sp>
        <p:nvSpPr>
          <p:cNvPr id="8196" name="Rectangle 4"/>
          <p:cNvSpPr>
            <a:spLocks noGrp="1" noChangeArrowheads="1"/>
          </p:cNvSpPr>
          <p:nvPr>
            <p:ph type="title" sz="quarter"/>
          </p:nvPr>
        </p:nvSpPr>
        <p:spPr>
          <a:xfrm>
            <a:off x="914400" y="2895600"/>
            <a:ext cx="7772400" cy="1143000"/>
          </a:xfrm>
        </p:spPr>
        <p:txBody>
          <a:bodyPr/>
          <a:lstStyle/>
          <a:p>
            <a:pPr eaLnBrk="1" hangingPunct="1"/>
            <a:r>
              <a:rPr lang="en-US" b="1" smtClean="0">
                <a:solidFill>
                  <a:schemeClr val="tx1"/>
                </a:solidFill>
              </a:rPr>
              <a:t/>
            </a:r>
            <a:br>
              <a:rPr lang="en-US" b="1" smtClean="0">
                <a:solidFill>
                  <a:schemeClr val="tx1"/>
                </a:solidFill>
              </a:rPr>
            </a:br>
            <a:r>
              <a:rPr lang="en-US" b="1" smtClean="0">
                <a:solidFill>
                  <a:schemeClr val="tx1"/>
                </a:solidFill>
              </a:rPr>
              <a:t>Thank you</a:t>
            </a:r>
            <a:br>
              <a:rPr lang="en-US" b="1" smtClean="0">
                <a:solidFill>
                  <a:schemeClr val="tx1"/>
                </a:solidFill>
              </a:rPr>
            </a:br>
            <a:r>
              <a:rPr lang="en-US" b="1" smtClean="0">
                <a:solidFill>
                  <a:schemeClr val="tx1"/>
                </a:solidFill>
              </a:rPr>
              <a:t/>
            </a:r>
            <a:br>
              <a:rPr lang="en-US" b="1" smtClean="0">
                <a:solidFill>
                  <a:schemeClr val="tx1"/>
                </a:solidFill>
              </a:rPr>
            </a:br>
            <a:endParaRPr lang="en-US" sz="3600" b="1" smtClean="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3"/>
          <p:cNvSpPr>
            <a:spLocks noGrp="1" noChangeArrowheads="1"/>
          </p:cNvSpPr>
          <p:nvPr>
            <p:ph type="body" idx="4294967295"/>
          </p:nvPr>
        </p:nvSpPr>
        <p:spPr>
          <a:xfrm>
            <a:off x="749300" y="304800"/>
            <a:ext cx="8382000" cy="6019800"/>
          </a:xfrm>
        </p:spPr>
        <p:txBody>
          <a:bodyPr/>
          <a:lstStyle/>
          <a:p>
            <a:pPr>
              <a:lnSpc>
                <a:spcPct val="80000"/>
              </a:lnSpc>
            </a:pPr>
            <a:endParaRPr lang="en-US" sz="800" dirty="0">
              <a:latin typeface="Century Gothic" pitchFamily="34" charset="0"/>
            </a:endParaRPr>
          </a:p>
          <a:p>
            <a:pPr algn="ctr">
              <a:lnSpc>
                <a:spcPct val="80000"/>
              </a:lnSpc>
              <a:buFontTx/>
              <a:buNone/>
            </a:pPr>
            <a:r>
              <a:rPr lang="en-US" sz="3600" b="1" dirty="0" smtClean="0"/>
              <a:t>NCAR’s Mission</a:t>
            </a:r>
            <a:endParaRPr lang="en-US" sz="3600" b="1" dirty="0">
              <a:latin typeface="Century Gothic" pitchFamily="34" charset="0"/>
            </a:endParaRPr>
          </a:p>
          <a:p>
            <a:pPr>
              <a:lnSpc>
                <a:spcPct val="80000"/>
              </a:lnSpc>
              <a:buFontTx/>
              <a:buNone/>
            </a:pPr>
            <a:endParaRPr lang="en-US" sz="1400" b="1" dirty="0"/>
          </a:p>
          <a:p>
            <a:pPr>
              <a:lnSpc>
                <a:spcPct val="80000"/>
              </a:lnSpc>
              <a:buClrTx/>
            </a:pPr>
            <a:r>
              <a:rPr lang="en-US" sz="2600" dirty="0"/>
              <a:t>To understand the behavior of the atmosphere and related physical, biological and social systems </a:t>
            </a:r>
          </a:p>
          <a:p>
            <a:pPr>
              <a:lnSpc>
                <a:spcPct val="80000"/>
              </a:lnSpc>
              <a:buClrTx/>
              <a:buFontTx/>
              <a:buNone/>
            </a:pPr>
            <a:endParaRPr lang="en-US" sz="2600" dirty="0"/>
          </a:p>
          <a:p>
            <a:pPr>
              <a:lnSpc>
                <a:spcPct val="80000"/>
              </a:lnSpc>
              <a:buClrTx/>
            </a:pPr>
            <a:r>
              <a:rPr lang="en-US" sz="2600" dirty="0"/>
              <a:t>To support, enhance and extend the capabilities of the university community and the broader scientific community, nationally and internationally </a:t>
            </a:r>
            <a:br>
              <a:rPr lang="en-US" sz="2600" dirty="0"/>
            </a:br>
            <a:endParaRPr lang="en-US" sz="2600" dirty="0"/>
          </a:p>
          <a:p>
            <a:pPr>
              <a:lnSpc>
                <a:spcPct val="80000"/>
              </a:lnSpc>
              <a:buClrTx/>
            </a:pPr>
            <a:r>
              <a:rPr lang="en-US" sz="2600" dirty="0"/>
              <a:t>To foster the transfer of knowledge and technology </a:t>
            </a:r>
            <a:r>
              <a:rPr lang="en-US" sz="2600" dirty="0">
                <a:latin typeface="+mj-lt"/>
              </a:rPr>
              <a:t>for the betterment of life on Earth </a:t>
            </a:r>
          </a:p>
          <a:p>
            <a:pPr lvl="1">
              <a:lnSpc>
                <a:spcPct val="80000"/>
              </a:lnSpc>
              <a:buFontTx/>
              <a:buNone/>
            </a:pPr>
            <a:endParaRPr lang="en-US" sz="2600" dirty="0" smtClean="0">
              <a:latin typeface="+mj-lt"/>
            </a:endParaRPr>
          </a:p>
          <a:p>
            <a:pPr lvl="1">
              <a:lnSpc>
                <a:spcPct val="80000"/>
              </a:lnSpc>
              <a:buFontTx/>
              <a:buNone/>
            </a:pPr>
            <a:r>
              <a:rPr lang="en-US" b="1" dirty="0" smtClean="0">
                <a:solidFill>
                  <a:schemeClr val="accent6"/>
                </a:solidFill>
                <a:latin typeface="+mj-lt"/>
              </a:rPr>
              <a:t>…</a:t>
            </a:r>
            <a:r>
              <a:rPr lang="en-US" b="1" dirty="0" err="1" smtClean="0">
                <a:solidFill>
                  <a:schemeClr val="accent6"/>
                </a:solidFill>
                <a:latin typeface="+mj-lt"/>
              </a:rPr>
              <a:t>Unidata</a:t>
            </a:r>
            <a:r>
              <a:rPr lang="en-US" b="1" dirty="0" smtClean="0">
                <a:solidFill>
                  <a:schemeClr val="accent6"/>
                </a:solidFill>
                <a:latin typeface="+mj-lt"/>
              </a:rPr>
              <a:t> is a critical component in ensuring that NCAR achieves this mission.</a:t>
            </a:r>
            <a:endParaRPr lang="en-US" b="1" dirty="0">
              <a:solidFill>
                <a:schemeClr val="accent6"/>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65100"/>
            <a:ext cx="7772400" cy="1470025"/>
          </a:xfrm>
        </p:spPr>
        <p:txBody>
          <a:bodyPr/>
          <a:lstStyle/>
          <a:p>
            <a:r>
              <a:rPr lang="en-US" sz="4000" b="1" dirty="0" smtClean="0"/>
              <a:t>NCAR’s Four Focus Areas</a:t>
            </a:r>
            <a:endParaRPr lang="en-US" sz="4000" b="1" dirty="0"/>
          </a:p>
        </p:txBody>
      </p:sp>
      <p:sp>
        <p:nvSpPr>
          <p:cNvPr id="3" name="Subtitle 2"/>
          <p:cNvSpPr>
            <a:spLocks noGrp="1"/>
          </p:cNvSpPr>
          <p:nvPr>
            <p:ph type="subTitle" idx="1"/>
          </p:nvPr>
        </p:nvSpPr>
        <p:spPr>
          <a:xfrm>
            <a:off x="762000" y="1536700"/>
            <a:ext cx="8001000" cy="4648200"/>
          </a:xfrm>
        </p:spPr>
        <p:txBody>
          <a:bodyPr>
            <a:normAutofit/>
          </a:bodyPr>
          <a:lstStyle/>
          <a:p>
            <a:pPr marL="228600" indent="-228600" algn="l">
              <a:buClrTx/>
              <a:buFont typeface="Arial" pitchFamily="34" charset="0"/>
              <a:buChar char="•"/>
            </a:pPr>
            <a:r>
              <a:rPr lang="en-US" dirty="0" smtClean="0"/>
              <a:t>Computing capabilities and data delivery</a:t>
            </a:r>
          </a:p>
          <a:p>
            <a:pPr marL="228600" indent="-228600" algn="l">
              <a:buClrTx/>
              <a:buFont typeface="Arial" pitchFamily="34" charset="0"/>
              <a:buChar char="•"/>
            </a:pPr>
            <a:endParaRPr lang="en-US" sz="1600" dirty="0" smtClean="0"/>
          </a:p>
          <a:p>
            <a:pPr marL="228600" indent="-228600" algn="l">
              <a:buClrTx/>
              <a:buFont typeface="Arial" pitchFamily="34" charset="0"/>
              <a:buChar char="•"/>
            </a:pPr>
            <a:r>
              <a:rPr lang="en-US" dirty="0" smtClean="0"/>
              <a:t>Developing/deploying scientific tools and services</a:t>
            </a:r>
          </a:p>
          <a:p>
            <a:pPr marL="228600" indent="-228600" algn="l">
              <a:buClrTx/>
              <a:buFont typeface="Arial" pitchFamily="34" charset="0"/>
              <a:buChar char="•"/>
            </a:pPr>
            <a:endParaRPr lang="en-US" sz="1600" dirty="0" smtClean="0"/>
          </a:p>
          <a:p>
            <a:pPr marL="228600" indent="-228600" algn="l">
              <a:buClrTx/>
              <a:buFont typeface="Arial" pitchFamily="34" charset="0"/>
              <a:buChar char="•"/>
            </a:pPr>
            <a:r>
              <a:rPr lang="en-US" dirty="0" smtClean="0"/>
              <a:t>Advancing Earth-system science</a:t>
            </a:r>
          </a:p>
          <a:p>
            <a:pPr marL="228600" indent="-228600" algn="l">
              <a:buClrTx/>
              <a:buFont typeface="Arial" pitchFamily="34" charset="0"/>
              <a:buChar char="•"/>
            </a:pPr>
            <a:endParaRPr lang="en-US" sz="1600" dirty="0" smtClean="0"/>
          </a:p>
          <a:p>
            <a:pPr marL="228600" indent="-228600" algn="l">
              <a:buClrTx/>
              <a:buFont typeface="Arial" pitchFamily="34" charset="0"/>
              <a:buChar char="•"/>
            </a:pPr>
            <a:r>
              <a:rPr lang="en-US" dirty="0" smtClean="0"/>
              <a:t>Technology transfer for societal benefit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9700"/>
            <a:ext cx="7772400" cy="1470025"/>
          </a:xfrm>
        </p:spPr>
        <p:txBody>
          <a:bodyPr/>
          <a:lstStyle/>
          <a:p>
            <a:r>
              <a:rPr lang="en-US" dirty="0" smtClean="0"/>
              <a:t>Computing capabilities and data delivery</a:t>
            </a:r>
            <a:br>
              <a:rPr lang="en-US" dirty="0" smtClean="0"/>
            </a:br>
            <a:endParaRPr lang="en-US" b="1" dirty="0"/>
          </a:p>
        </p:txBody>
      </p:sp>
      <p:sp>
        <p:nvSpPr>
          <p:cNvPr id="3" name="Subtitle 2"/>
          <p:cNvSpPr>
            <a:spLocks noGrp="1"/>
          </p:cNvSpPr>
          <p:nvPr>
            <p:ph type="subTitle" idx="1"/>
          </p:nvPr>
        </p:nvSpPr>
        <p:spPr>
          <a:xfrm>
            <a:off x="3581400" y="1676400"/>
            <a:ext cx="5562600" cy="3898900"/>
          </a:xfrm>
        </p:spPr>
        <p:txBody>
          <a:bodyPr/>
          <a:lstStyle/>
          <a:p>
            <a:pPr algn="l"/>
            <a:r>
              <a:rPr lang="en-US" sz="2400" dirty="0" smtClean="0"/>
              <a:t>NCAR’s Computational and Information Systems Laboratory (CISL) and </a:t>
            </a:r>
            <a:r>
              <a:rPr lang="en-US" sz="2400" dirty="0" err="1" smtClean="0"/>
              <a:t>Unidata</a:t>
            </a:r>
            <a:r>
              <a:rPr lang="en-US" sz="2400" dirty="0" smtClean="0"/>
              <a:t> work together to provide our science community with tools that facilitate data …</a:t>
            </a:r>
          </a:p>
          <a:p>
            <a:pPr algn="l"/>
            <a:endParaRPr lang="en-US" sz="1000" dirty="0" smtClean="0"/>
          </a:p>
          <a:p>
            <a:pPr algn="l">
              <a:buFont typeface="Arial" pitchFamily="34" charset="0"/>
              <a:buChar char="•"/>
            </a:pPr>
            <a:r>
              <a:rPr lang="en-US" sz="2400" dirty="0" smtClean="0"/>
              <a:t> </a:t>
            </a:r>
            <a:r>
              <a:rPr lang="en-US" sz="2400" b="1" dirty="0" smtClean="0"/>
              <a:t>Access and management</a:t>
            </a:r>
          </a:p>
          <a:p>
            <a:pPr algn="l">
              <a:buFont typeface="Arial" pitchFamily="34" charset="0"/>
              <a:buChar char="•"/>
            </a:pPr>
            <a:r>
              <a:rPr lang="en-US" sz="2400" dirty="0" smtClean="0"/>
              <a:t> </a:t>
            </a:r>
            <a:r>
              <a:rPr lang="en-US" sz="2400" b="1" dirty="0" smtClean="0"/>
              <a:t>Visualization</a:t>
            </a:r>
          </a:p>
          <a:p>
            <a:pPr algn="l">
              <a:buFont typeface="Arial" pitchFamily="34" charset="0"/>
              <a:buChar char="•"/>
            </a:pPr>
            <a:r>
              <a:rPr lang="en-US" sz="2400" dirty="0" smtClean="0"/>
              <a:t> </a:t>
            </a:r>
            <a:r>
              <a:rPr lang="en-US" sz="2400" b="1" dirty="0" smtClean="0"/>
              <a:t>Integration and analysis </a:t>
            </a:r>
          </a:p>
          <a:p>
            <a:pPr algn="l">
              <a:buFont typeface="Arial" pitchFamily="34" charset="0"/>
              <a:buChar char="•"/>
            </a:pPr>
            <a:endParaRPr lang="en-US" sz="1000" b="1" dirty="0" smtClean="0"/>
          </a:p>
          <a:p>
            <a:pPr algn="l"/>
            <a:r>
              <a:rPr lang="en-US" sz="2400" dirty="0" smtClean="0"/>
              <a:t>… in a robust </a:t>
            </a:r>
            <a:r>
              <a:rPr lang="en-US" sz="2400" dirty="0" err="1" smtClean="0"/>
              <a:t>cyberinfrastructure</a:t>
            </a:r>
            <a:endParaRPr lang="en-US" sz="2400" dirty="0" smtClean="0"/>
          </a:p>
        </p:txBody>
      </p:sp>
      <p:sp>
        <p:nvSpPr>
          <p:cNvPr id="5" name="TextBox 4"/>
          <p:cNvSpPr txBox="1"/>
          <p:nvPr/>
        </p:nvSpPr>
        <p:spPr>
          <a:xfrm>
            <a:off x="838200" y="6248400"/>
            <a:ext cx="4724400" cy="1200329"/>
          </a:xfrm>
          <a:prstGeom prst="rect">
            <a:avLst/>
          </a:prstGeom>
          <a:noFill/>
        </p:spPr>
        <p:txBody>
          <a:bodyPr wrap="square" rtlCol="0">
            <a:spAutoFit/>
          </a:bodyPr>
          <a:lstStyle/>
          <a:p>
            <a:r>
              <a:rPr lang="en-US" b="1" i="1" dirty="0" smtClean="0"/>
              <a:t>NCAR’s Four Focus Areas:</a:t>
            </a:r>
          </a:p>
          <a:p>
            <a:r>
              <a:rPr lang="en-US" b="1" i="1" dirty="0" smtClean="0"/>
              <a:t>Computing Capabilities &amp; Data Delivery </a:t>
            </a:r>
          </a:p>
          <a:p>
            <a:r>
              <a:rPr lang="en-US" b="1" i="1" dirty="0" smtClean="0"/>
              <a:t> </a:t>
            </a:r>
          </a:p>
          <a:p>
            <a:endParaRPr lang="en-US" b="1" i="1" dirty="0"/>
          </a:p>
        </p:txBody>
      </p:sp>
      <p:pic>
        <p:nvPicPr>
          <p:cNvPr id="32770" name="Picture 2"/>
          <p:cNvPicPr>
            <a:picLocks noChangeAspect="1" noChangeArrowheads="1"/>
          </p:cNvPicPr>
          <p:nvPr/>
        </p:nvPicPr>
        <p:blipFill>
          <a:blip r:embed="rId3" cstate="print"/>
          <a:srcRect/>
          <a:stretch>
            <a:fillRect/>
          </a:stretch>
        </p:blipFill>
        <p:spPr bwMode="auto">
          <a:xfrm>
            <a:off x="990600" y="1485900"/>
            <a:ext cx="1865722" cy="14478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cstate="print"/>
          <a:srcRect/>
          <a:stretch>
            <a:fillRect/>
          </a:stretch>
        </p:blipFill>
        <p:spPr bwMode="auto">
          <a:xfrm>
            <a:off x="914400" y="4343400"/>
            <a:ext cx="2058687" cy="1371600"/>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533400" y="2959100"/>
            <a:ext cx="27432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9700"/>
            <a:ext cx="7772400" cy="1470025"/>
          </a:xfrm>
        </p:spPr>
        <p:txBody>
          <a:bodyPr/>
          <a:lstStyle/>
          <a:p>
            <a:r>
              <a:rPr lang="en-US" dirty="0" smtClean="0"/>
              <a:t>Data Access &amp; Management</a:t>
            </a:r>
            <a:br>
              <a:rPr lang="en-US" dirty="0" smtClean="0"/>
            </a:br>
            <a:endParaRPr lang="en-US" b="1" dirty="0"/>
          </a:p>
        </p:txBody>
      </p:sp>
      <p:sp>
        <p:nvSpPr>
          <p:cNvPr id="3" name="Subtitle 2"/>
          <p:cNvSpPr>
            <a:spLocks noGrp="1"/>
          </p:cNvSpPr>
          <p:nvPr>
            <p:ph type="subTitle" idx="1"/>
          </p:nvPr>
        </p:nvSpPr>
        <p:spPr>
          <a:xfrm>
            <a:off x="3505200" y="1219200"/>
            <a:ext cx="5562600" cy="3898900"/>
          </a:xfrm>
        </p:spPr>
        <p:txBody>
          <a:bodyPr/>
          <a:lstStyle/>
          <a:p>
            <a:pPr algn="l"/>
            <a:r>
              <a:rPr lang="en-US" sz="2400" dirty="0" smtClean="0"/>
              <a:t>From satellite and GIS data, to radar imagery, observations, and model output, the international research community can access data through NCAR’s Community Data Portal (CDP). </a:t>
            </a:r>
          </a:p>
          <a:p>
            <a:pPr algn="l"/>
            <a:endParaRPr lang="en-US" sz="2400" dirty="0" smtClean="0"/>
          </a:p>
          <a:p>
            <a:pPr algn="l"/>
            <a:r>
              <a:rPr lang="en-US" sz="2400" dirty="0" smtClean="0"/>
              <a:t>Run by CISL, the CDP relies on many </a:t>
            </a:r>
            <a:r>
              <a:rPr lang="en-US" sz="2400" dirty="0" err="1" smtClean="0"/>
              <a:t>Unidata</a:t>
            </a:r>
            <a:r>
              <a:rPr lang="en-US" sz="2400" dirty="0" smtClean="0"/>
              <a:t> software technologies (</a:t>
            </a:r>
            <a:r>
              <a:rPr lang="en-US" sz="2400" i="1" dirty="0" smtClean="0">
                <a:solidFill>
                  <a:schemeClr val="accent6"/>
                </a:solidFill>
              </a:rPr>
              <a:t>e.g., </a:t>
            </a:r>
            <a:r>
              <a:rPr lang="en-US" sz="2400" i="1" dirty="0" err="1" smtClean="0">
                <a:solidFill>
                  <a:schemeClr val="accent6"/>
                </a:solidFill>
              </a:rPr>
              <a:t>netCDF</a:t>
            </a:r>
            <a:r>
              <a:rPr lang="en-US" sz="2400" i="1" dirty="0" smtClean="0">
                <a:solidFill>
                  <a:schemeClr val="accent6"/>
                </a:solidFill>
              </a:rPr>
              <a:t>, Local Data Manager, and Thematic </a:t>
            </a:r>
            <a:r>
              <a:rPr lang="en-US" sz="2400" i="1" dirty="0" err="1" smtClean="0">
                <a:solidFill>
                  <a:schemeClr val="accent6"/>
                </a:solidFill>
              </a:rPr>
              <a:t>Realtime</a:t>
            </a:r>
            <a:r>
              <a:rPr lang="en-US" sz="2400" i="1" dirty="0" smtClean="0">
                <a:solidFill>
                  <a:schemeClr val="accent6"/>
                </a:solidFill>
              </a:rPr>
              <a:t> Environmental Distributed Data Services</a:t>
            </a:r>
            <a:r>
              <a:rPr lang="en-US" sz="2400" dirty="0" smtClean="0"/>
              <a:t>) to meet user access and management requirements.</a:t>
            </a:r>
          </a:p>
          <a:p>
            <a:pPr algn="l"/>
            <a:r>
              <a:rPr lang="en-US" sz="2400" dirty="0" smtClean="0"/>
              <a:t/>
            </a:r>
            <a:br>
              <a:rPr lang="en-US" sz="2400" dirty="0" smtClean="0"/>
            </a:br>
            <a:endParaRPr lang="en-US" sz="1000" dirty="0" smtClean="0"/>
          </a:p>
          <a:p>
            <a:pPr algn="l"/>
            <a:endParaRPr lang="en-US" sz="1000" dirty="0" smtClean="0"/>
          </a:p>
          <a:p>
            <a:pPr algn="l"/>
            <a:endParaRPr lang="en-US" sz="2400" dirty="0" smtClean="0"/>
          </a:p>
        </p:txBody>
      </p:sp>
      <p:sp>
        <p:nvSpPr>
          <p:cNvPr id="5" name="TextBox 4"/>
          <p:cNvSpPr txBox="1"/>
          <p:nvPr/>
        </p:nvSpPr>
        <p:spPr>
          <a:xfrm>
            <a:off x="838200" y="6248400"/>
            <a:ext cx="6248400" cy="923330"/>
          </a:xfrm>
          <a:prstGeom prst="rect">
            <a:avLst/>
          </a:prstGeom>
          <a:noFill/>
        </p:spPr>
        <p:txBody>
          <a:bodyPr wrap="square" rtlCol="0">
            <a:spAutoFit/>
          </a:bodyPr>
          <a:lstStyle/>
          <a:p>
            <a:r>
              <a:rPr lang="en-US" b="1" i="1" dirty="0" smtClean="0"/>
              <a:t>NCAR’s Four Focus Areas:</a:t>
            </a:r>
          </a:p>
          <a:p>
            <a:r>
              <a:rPr lang="en-US" b="1" i="1" dirty="0" smtClean="0"/>
              <a:t>Computing Capabilities &amp; Data Delivery </a:t>
            </a:r>
          </a:p>
          <a:p>
            <a:r>
              <a:rPr lang="en-US" b="1" i="1" dirty="0" smtClean="0"/>
              <a:t> </a:t>
            </a:r>
          </a:p>
        </p:txBody>
      </p:sp>
      <p:pic>
        <p:nvPicPr>
          <p:cNvPr id="1028" name="Picture 4"/>
          <p:cNvPicPr>
            <a:picLocks noChangeAspect="1" noChangeArrowheads="1"/>
          </p:cNvPicPr>
          <p:nvPr/>
        </p:nvPicPr>
        <p:blipFill>
          <a:blip r:embed="rId3" cstate="print"/>
          <a:srcRect/>
          <a:stretch>
            <a:fillRect/>
          </a:stretch>
        </p:blipFill>
        <p:spPr bwMode="auto">
          <a:xfrm>
            <a:off x="609600" y="3225800"/>
            <a:ext cx="2514600" cy="2514600"/>
          </a:xfrm>
          <a:prstGeom prst="rect">
            <a:avLst/>
          </a:prstGeom>
          <a:noFill/>
          <a:ln w="9525">
            <a:noFill/>
            <a:miter lim="800000"/>
            <a:headEnd/>
            <a:tailEnd/>
          </a:ln>
        </p:spPr>
      </p:pic>
      <p:pic>
        <p:nvPicPr>
          <p:cNvPr id="15" name="Picture 14" descr="DataFlow2.jpg"/>
          <p:cNvPicPr>
            <a:picLocks noChangeAspect="1"/>
          </p:cNvPicPr>
          <p:nvPr/>
        </p:nvPicPr>
        <p:blipFill>
          <a:blip r:embed="rId4" cstate="print"/>
          <a:stretch>
            <a:fillRect/>
          </a:stretch>
        </p:blipFill>
        <p:spPr>
          <a:xfrm>
            <a:off x="609600" y="1485900"/>
            <a:ext cx="2552571" cy="17430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9700"/>
            <a:ext cx="7772400" cy="1470025"/>
          </a:xfrm>
        </p:spPr>
        <p:txBody>
          <a:bodyPr/>
          <a:lstStyle/>
          <a:p>
            <a:r>
              <a:rPr lang="en-US" dirty="0" smtClean="0"/>
              <a:t>Data Access &amp; Management</a:t>
            </a:r>
            <a:br>
              <a:rPr lang="en-US" dirty="0" smtClean="0"/>
            </a:br>
            <a:endParaRPr lang="en-US" b="1" dirty="0"/>
          </a:p>
        </p:txBody>
      </p:sp>
      <p:sp>
        <p:nvSpPr>
          <p:cNvPr id="3" name="Subtitle 2"/>
          <p:cNvSpPr>
            <a:spLocks noGrp="1"/>
          </p:cNvSpPr>
          <p:nvPr>
            <p:ph type="subTitle" idx="1"/>
          </p:nvPr>
        </p:nvSpPr>
        <p:spPr>
          <a:xfrm>
            <a:off x="4267200" y="1524000"/>
            <a:ext cx="4724400" cy="3898900"/>
          </a:xfrm>
        </p:spPr>
        <p:txBody>
          <a:bodyPr/>
          <a:lstStyle/>
          <a:p>
            <a:pPr algn="l"/>
            <a:r>
              <a:rPr lang="en-US" sz="2400" dirty="0" smtClean="0"/>
              <a:t>CISL and </a:t>
            </a:r>
            <a:r>
              <a:rPr lang="en-US" sz="2400" dirty="0" err="1" smtClean="0"/>
              <a:t>Unidata</a:t>
            </a:r>
            <a:r>
              <a:rPr lang="en-US" sz="2400" dirty="0" smtClean="0"/>
              <a:t> staff worked closely to move data collected as part of the THORPEX Interactive Global Grand Ensemble (TIGGE) from the projects’ 10 global Numerical Weather Prediction centers to the three data archival centers at NCAR, ECMWF, and the Chinese Meteorological Administration. </a:t>
            </a:r>
          </a:p>
          <a:p>
            <a:pPr algn="l"/>
            <a:endParaRPr lang="en-US" sz="2400" dirty="0" smtClean="0"/>
          </a:p>
          <a:p>
            <a:pPr algn="l"/>
            <a:r>
              <a:rPr lang="en-US" sz="2400" dirty="0" smtClean="0"/>
              <a:t/>
            </a:r>
            <a:br>
              <a:rPr lang="en-US" sz="2400" dirty="0" smtClean="0"/>
            </a:br>
            <a:endParaRPr lang="en-US" sz="1000" dirty="0" smtClean="0"/>
          </a:p>
          <a:p>
            <a:pPr algn="l"/>
            <a:endParaRPr lang="en-US" sz="1000" dirty="0" smtClean="0"/>
          </a:p>
          <a:p>
            <a:pPr algn="l"/>
            <a:endParaRPr lang="en-US" sz="2400" dirty="0" smtClean="0"/>
          </a:p>
        </p:txBody>
      </p:sp>
      <p:sp>
        <p:nvSpPr>
          <p:cNvPr id="5" name="TextBox 4"/>
          <p:cNvSpPr txBox="1"/>
          <p:nvPr/>
        </p:nvSpPr>
        <p:spPr>
          <a:xfrm>
            <a:off x="838200" y="6248400"/>
            <a:ext cx="6248400" cy="923330"/>
          </a:xfrm>
          <a:prstGeom prst="rect">
            <a:avLst/>
          </a:prstGeom>
          <a:noFill/>
        </p:spPr>
        <p:txBody>
          <a:bodyPr wrap="square" rtlCol="0">
            <a:spAutoFit/>
          </a:bodyPr>
          <a:lstStyle/>
          <a:p>
            <a:r>
              <a:rPr lang="en-US" b="1" i="1" dirty="0" smtClean="0"/>
              <a:t>NCAR’s Four Focus Areas:</a:t>
            </a:r>
          </a:p>
          <a:p>
            <a:r>
              <a:rPr lang="en-US" b="1" i="1" dirty="0" smtClean="0"/>
              <a:t>Computing Capabilities &amp; Data Delivery </a:t>
            </a:r>
          </a:p>
          <a:p>
            <a:r>
              <a:rPr lang="en-US" b="1" i="1" dirty="0" smtClean="0"/>
              <a:t> </a:t>
            </a:r>
          </a:p>
        </p:txBody>
      </p:sp>
      <p:pic>
        <p:nvPicPr>
          <p:cNvPr id="43010" name="Picture 2"/>
          <p:cNvPicPr>
            <a:picLocks noChangeAspect="1" noChangeArrowheads="1"/>
          </p:cNvPicPr>
          <p:nvPr/>
        </p:nvPicPr>
        <p:blipFill>
          <a:blip r:embed="rId3" cstate="print"/>
          <a:srcRect/>
          <a:stretch>
            <a:fillRect/>
          </a:stretch>
        </p:blipFill>
        <p:spPr bwMode="auto">
          <a:xfrm>
            <a:off x="228600" y="1981200"/>
            <a:ext cx="397721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TIGGE</a:t>
            </a:r>
            <a:endParaRPr lang="en-US" dirty="0"/>
          </a:p>
        </p:txBody>
      </p:sp>
      <p:sp>
        <p:nvSpPr>
          <p:cNvPr id="3" name="Content Placeholder 2"/>
          <p:cNvSpPr>
            <a:spLocks noGrp="1"/>
          </p:cNvSpPr>
          <p:nvPr>
            <p:ph idx="1"/>
          </p:nvPr>
        </p:nvSpPr>
        <p:spPr>
          <a:xfrm>
            <a:off x="990600" y="1066800"/>
            <a:ext cx="7772400" cy="4572000"/>
          </a:xfrm>
        </p:spPr>
        <p:txBody>
          <a:bodyPr/>
          <a:lstStyle/>
          <a:p>
            <a:r>
              <a:rPr lang="en-US" sz="2000" dirty="0" smtClean="0"/>
              <a:t>The </a:t>
            </a:r>
            <a:r>
              <a:rPr lang="en-US" sz="2000" dirty="0" err="1" smtClean="0"/>
              <a:t>Unidata</a:t>
            </a:r>
            <a:r>
              <a:rPr lang="en-US" sz="2000" dirty="0" smtClean="0"/>
              <a:t> Internet Data Distribution (IDD) system is used to transport the ensemble model data from the providers to the archive centers and between the archive centers. </a:t>
            </a:r>
            <a:r>
              <a:rPr lang="en-US" sz="2000" b="1" dirty="0" smtClean="0"/>
              <a:t>This work began in 2006 and continues today, running 24x7.</a:t>
            </a:r>
            <a:endParaRPr lang="en-US" sz="2000" dirty="0" smtClean="0"/>
          </a:p>
          <a:p>
            <a:endParaRPr lang="en-US" sz="2000" dirty="0" smtClean="0"/>
          </a:p>
          <a:p>
            <a:r>
              <a:rPr lang="en-US" sz="2000" b="1" dirty="0" err="1" smtClean="0"/>
              <a:t>Unidata's</a:t>
            </a:r>
            <a:r>
              <a:rPr lang="en-US" sz="2000" b="1" dirty="0" smtClean="0"/>
              <a:t> </a:t>
            </a:r>
            <a:r>
              <a:rPr lang="en-US" sz="2000" b="1" dirty="0" smtClean="0"/>
              <a:t>Local Data Manager (LDM) </a:t>
            </a:r>
            <a:r>
              <a:rPr lang="en-US" sz="2000" b="1" dirty="0" smtClean="0"/>
              <a:t>moves data </a:t>
            </a:r>
            <a:r>
              <a:rPr lang="en-US" sz="2000" b="1" dirty="0" smtClean="0"/>
              <a:t>in real time </a:t>
            </a:r>
            <a:r>
              <a:rPr lang="en-US" sz="2000" b="1" dirty="0" smtClean="0"/>
              <a:t>to </a:t>
            </a:r>
            <a:r>
              <a:rPr lang="en-US" sz="2000" b="1" dirty="0" smtClean="0"/>
              <a:t>the three data archival centers at NCAR, ECMWF, and CMA (Beijing). </a:t>
            </a:r>
            <a:r>
              <a:rPr lang="en-US" sz="2000" b="1" dirty="0" smtClean="0"/>
              <a:t> </a:t>
            </a:r>
            <a:r>
              <a:rPr lang="en-US" sz="2000" b="1" dirty="0" smtClean="0"/>
              <a:t>88 TB/yr, which averages out more than 10 GB/hour, with an 18 GB/hour transfer rate occurring at peak performance. </a:t>
            </a:r>
            <a:endParaRPr lang="en-US" sz="2000" b="1" dirty="0" smtClean="0"/>
          </a:p>
          <a:p>
            <a:endParaRPr lang="en-US" sz="2000" b="1" dirty="0" smtClean="0"/>
          </a:p>
          <a:p>
            <a:r>
              <a:rPr lang="en-US" sz="2000" b="1" dirty="0" err="1" smtClean="0"/>
              <a:t>Unidata</a:t>
            </a:r>
            <a:r>
              <a:rPr lang="en-US" sz="2000" b="1" dirty="0" smtClean="0"/>
              <a:t> </a:t>
            </a:r>
            <a:r>
              <a:rPr lang="en-US" sz="2000" b="1" dirty="0" smtClean="0"/>
              <a:t>worked closely with CISL in enhancing the LDM to meet TIGGE data flow needs and helped CISL to establish the TIGGE data portal at NCAR.</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77800"/>
            <a:ext cx="7772400" cy="1470025"/>
          </a:xfrm>
        </p:spPr>
        <p:txBody>
          <a:bodyPr/>
          <a:lstStyle/>
          <a:p>
            <a:r>
              <a:rPr lang="en-US" dirty="0" smtClean="0"/>
              <a:t>Data Visualization, Integration &amp; Analysis</a:t>
            </a:r>
            <a:br>
              <a:rPr lang="en-US" dirty="0" smtClean="0"/>
            </a:br>
            <a:endParaRPr lang="en-US" b="1" dirty="0"/>
          </a:p>
        </p:txBody>
      </p:sp>
      <p:sp>
        <p:nvSpPr>
          <p:cNvPr id="3" name="Subtitle 2"/>
          <p:cNvSpPr>
            <a:spLocks noGrp="1"/>
          </p:cNvSpPr>
          <p:nvPr>
            <p:ph type="subTitle" idx="1"/>
          </p:nvPr>
        </p:nvSpPr>
        <p:spPr>
          <a:xfrm>
            <a:off x="3505200" y="838200"/>
            <a:ext cx="5257800" cy="4191000"/>
          </a:xfrm>
        </p:spPr>
        <p:txBody>
          <a:bodyPr/>
          <a:lstStyle/>
          <a:p>
            <a:pPr algn="l"/>
            <a:endParaRPr lang="en-US" sz="2400" dirty="0" smtClean="0"/>
          </a:p>
          <a:p>
            <a:pPr algn="l"/>
            <a:endParaRPr lang="en-US" sz="1000" dirty="0" smtClean="0"/>
          </a:p>
          <a:p>
            <a:pPr algn="l"/>
            <a:r>
              <a:rPr lang="en-US" sz="2400" dirty="0" smtClean="0"/>
              <a:t>Making data as functional as possible is a service NCAR offers our science community. </a:t>
            </a:r>
            <a:r>
              <a:rPr lang="en-US" sz="2400" dirty="0" err="1" smtClean="0"/>
              <a:t>Unidata</a:t>
            </a:r>
            <a:r>
              <a:rPr lang="en-US" sz="2400" dirty="0" smtClean="0"/>
              <a:t> software (</a:t>
            </a:r>
            <a:r>
              <a:rPr lang="en-US" sz="2400" i="1" dirty="0" smtClean="0">
                <a:solidFill>
                  <a:schemeClr val="accent6"/>
                </a:solidFill>
              </a:rPr>
              <a:t>e.g., Integrated Data </a:t>
            </a:r>
            <a:r>
              <a:rPr lang="en-US" sz="2400" i="1" dirty="0" smtClean="0">
                <a:solidFill>
                  <a:schemeClr val="accent2"/>
                </a:solidFill>
              </a:rPr>
              <a:t>Viewer</a:t>
            </a:r>
            <a:r>
              <a:rPr lang="en-US" sz="2400" i="1" dirty="0" smtClean="0">
                <a:solidFill>
                  <a:schemeClr val="accent6"/>
                </a:solidFill>
              </a:rPr>
              <a:t>, </a:t>
            </a:r>
            <a:r>
              <a:rPr lang="en-US" sz="2400" i="1" dirty="0" err="1" smtClean="0">
                <a:solidFill>
                  <a:schemeClr val="accent2"/>
                </a:solidFill>
              </a:rPr>
              <a:t>GEneral</a:t>
            </a:r>
            <a:r>
              <a:rPr lang="en-US" sz="2400" i="1" dirty="0" smtClean="0">
                <a:solidFill>
                  <a:schemeClr val="accent2"/>
                </a:solidFill>
              </a:rPr>
              <a:t> Meteorology </a:t>
            </a:r>
            <a:r>
              <a:rPr lang="en-US" sz="2400" i="1" dirty="0" err="1" smtClean="0">
                <a:solidFill>
                  <a:schemeClr val="accent2"/>
                </a:solidFill>
              </a:rPr>
              <a:t>PAcKage</a:t>
            </a:r>
            <a:r>
              <a:rPr lang="en-US" sz="2400" dirty="0" smtClean="0"/>
              <a:t>) helps researchers view critical geophysical phenomena in multiple dimensions, allows them to mix and match data sets, and aids data exploration that sheds insights on the Earth system.</a:t>
            </a:r>
          </a:p>
          <a:p>
            <a:pPr algn="l"/>
            <a:r>
              <a:rPr lang="en-US" sz="2400" dirty="0" smtClean="0"/>
              <a:t/>
            </a:r>
            <a:br>
              <a:rPr lang="en-US" sz="2400" dirty="0" smtClean="0"/>
            </a:br>
            <a:endParaRPr lang="en-US" sz="1000" dirty="0" smtClean="0"/>
          </a:p>
          <a:p>
            <a:pPr algn="l"/>
            <a:endParaRPr lang="en-US" sz="1000" dirty="0" smtClean="0"/>
          </a:p>
          <a:p>
            <a:pPr algn="l"/>
            <a:endParaRPr lang="en-US" sz="2400" dirty="0" smtClean="0"/>
          </a:p>
        </p:txBody>
      </p:sp>
      <p:sp>
        <p:nvSpPr>
          <p:cNvPr id="5" name="TextBox 4"/>
          <p:cNvSpPr txBox="1"/>
          <p:nvPr/>
        </p:nvSpPr>
        <p:spPr>
          <a:xfrm>
            <a:off x="838200" y="6248400"/>
            <a:ext cx="6248400" cy="923330"/>
          </a:xfrm>
          <a:prstGeom prst="rect">
            <a:avLst/>
          </a:prstGeom>
          <a:noFill/>
        </p:spPr>
        <p:txBody>
          <a:bodyPr wrap="square" rtlCol="0">
            <a:spAutoFit/>
          </a:bodyPr>
          <a:lstStyle/>
          <a:p>
            <a:r>
              <a:rPr lang="en-US" b="1" i="1" dirty="0" smtClean="0"/>
              <a:t>NCAR’s Four Focus Areas:</a:t>
            </a:r>
          </a:p>
          <a:p>
            <a:r>
              <a:rPr lang="en-US" b="1" i="1" dirty="0" smtClean="0"/>
              <a:t>Computing Capabilities &amp; Data Delivery </a:t>
            </a:r>
          </a:p>
          <a:p>
            <a:r>
              <a:rPr lang="en-US" b="1" i="1" dirty="0" smtClean="0"/>
              <a:t> </a:t>
            </a:r>
          </a:p>
        </p:txBody>
      </p:sp>
      <p:pic>
        <p:nvPicPr>
          <p:cNvPr id="9" name="Picture 8" descr="mohan image.gif"/>
          <p:cNvPicPr>
            <a:picLocks noChangeAspect="1"/>
          </p:cNvPicPr>
          <p:nvPr/>
        </p:nvPicPr>
        <p:blipFill>
          <a:blip r:embed="rId3" cstate="print"/>
          <a:stretch>
            <a:fillRect/>
          </a:stretch>
        </p:blipFill>
        <p:spPr>
          <a:xfrm>
            <a:off x="228600" y="1676400"/>
            <a:ext cx="3241476" cy="2514600"/>
          </a:xfrm>
          <a:prstGeom prst="rect">
            <a:avLst/>
          </a:prstGeom>
        </p:spPr>
      </p:pic>
      <p:sp>
        <p:nvSpPr>
          <p:cNvPr id="10" name="TextBox 9"/>
          <p:cNvSpPr txBox="1"/>
          <p:nvPr/>
        </p:nvSpPr>
        <p:spPr>
          <a:xfrm>
            <a:off x="241300" y="4267200"/>
            <a:ext cx="3352800" cy="954107"/>
          </a:xfrm>
          <a:prstGeom prst="rect">
            <a:avLst/>
          </a:prstGeom>
          <a:noFill/>
        </p:spPr>
        <p:txBody>
          <a:bodyPr wrap="square" rtlCol="0">
            <a:spAutoFit/>
          </a:bodyPr>
          <a:lstStyle/>
          <a:p>
            <a:r>
              <a:rPr lang="en-US" sz="1400" b="1" dirty="0" smtClean="0">
                <a:solidFill>
                  <a:schemeClr val="accent2"/>
                </a:solidFill>
              </a:rPr>
              <a:t>An IDV image shows the GV’s track during T-REX, as well as </a:t>
            </a:r>
            <a:r>
              <a:rPr lang="en-US" sz="1400" b="1" dirty="0" err="1" smtClean="0">
                <a:solidFill>
                  <a:schemeClr val="accent2"/>
                </a:solidFill>
              </a:rPr>
              <a:t>dropsonde</a:t>
            </a:r>
            <a:r>
              <a:rPr lang="en-US" sz="1400" b="1" dirty="0" smtClean="0">
                <a:solidFill>
                  <a:schemeClr val="accent2"/>
                </a:solidFill>
              </a:rPr>
              <a:t> observations, which are color coded by temperature. </a:t>
            </a:r>
            <a:endParaRPr lang="en-US" sz="1400" b="1" dirty="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1470025"/>
          </a:xfrm>
        </p:spPr>
        <p:txBody>
          <a:bodyPr/>
          <a:lstStyle/>
          <a:p>
            <a:r>
              <a:rPr lang="en-US" dirty="0" smtClean="0"/>
              <a:t>Scientific Tools &amp; Services</a:t>
            </a:r>
            <a:br>
              <a:rPr lang="en-US" dirty="0" smtClean="0"/>
            </a:br>
            <a:endParaRPr lang="en-US" b="1" dirty="0"/>
          </a:p>
        </p:txBody>
      </p:sp>
      <p:sp>
        <p:nvSpPr>
          <p:cNvPr id="3" name="Subtitle 2"/>
          <p:cNvSpPr>
            <a:spLocks noGrp="1"/>
          </p:cNvSpPr>
          <p:nvPr>
            <p:ph type="subTitle" idx="1"/>
          </p:nvPr>
        </p:nvSpPr>
        <p:spPr>
          <a:xfrm>
            <a:off x="3200400" y="1155700"/>
            <a:ext cx="5562600" cy="3898900"/>
          </a:xfrm>
        </p:spPr>
        <p:txBody>
          <a:bodyPr/>
          <a:lstStyle/>
          <a:p>
            <a:pPr algn="l"/>
            <a:r>
              <a:rPr lang="en-US" sz="2400" dirty="0" smtClean="0"/>
              <a:t>NCAR’s Earth Observing Laboratory (EOL) and </a:t>
            </a:r>
            <a:r>
              <a:rPr lang="en-US" sz="2400" dirty="0" err="1" smtClean="0"/>
              <a:t>Unidata</a:t>
            </a:r>
            <a:r>
              <a:rPr lang="en-US" sz="2400" dirty="0" smtClean="0"/>
              <a:t> work closely to ensure field-project data are quickly and easily accessible to users via tools such as the </a:t>
            </a:r>
            <a:r>
              <a:rPr lang="en-US" sz="2400" i="1" dirty="0" smtClean="0">
                <a:solidFill>
                  <a:srgbClr val="003399"/>
                </a:solidFill>
              </a:rPr>
              <a:t>Integrated Data Viewer, Local Data Manager, </a:t>
            </a:r>
            <a:r>
              <a:rPr lang="en-US" sz="2400" dirty="0" smtClean="0">
                <a:solidFill>
                  <a:srgbClr val="003399"/>
                </a:solidFill>
              </a:rPr>
              <a:t>and</a:t>
            </a:r>
            <a:r>
              <a:rPr lang="en-US" sz="2400" i="1" dirty="0" smtClean="0"/>
              <a:t> </a:t>
            </a:r>
            <a:r>
              <a:rPr lang="en-US" sz="2400" i="1" dirty="0" smtClean="0">
                <a:solidFill>
                  <a:srgbClr val="003399"/>
                </a:solidFill>
              </a:rPr>
              <a:t>Thematic </a:t>
            </a:r>
            <a:r>
              <a:rPr lang="en-US" sz="2400" i="1" dirty="0" err="1" smtClean="0">
                <a:solidFill>
                  <a:srgbClr val="003399"/>
                </a:solidFill>
              </a:rPr>
              <a:t>Realtime</a:t>
            </a:r>
            <a:r>
              <a:rPr lang="en-US" sz="2400" i="1" dirty="0" smtClean="0">
                <a:solidFill>
                  <a:srgbClr val="003399"/>
                </a:solidFill>
              </a:rPr>
              <a:t> Environmental Distributed Data Services</a:t>
            </a:r>
            <a:r>
              <a:rPr lang="en-US" sz="2400" dirty="0" smtClean="0"/>
              <a:t>.</a:t>
            </a:r>
          </a:p>
          <a:p>
            <a:pPr algn="l"/>
            <a:endParaRPr lang="en-US" sz="1000" dirty="0" smtClean="0"/>
          </a:p>
          <a:p>
            <a:pPr algn="l"/>
            <a:r>
              <a:rPr lang="en-US" sz="2400" dirty="0" smtClean="0"/>
              <a:t>EOL and </a:t>
            </a:r>
            <a:r>
              <a:rPr lang="en-US" sz="2400" dirty="0" err="1" smtClean="0"/>
              <a:t>Unidata</a:t>
            </a:r>
            <a:r>
              <a:rPr lang="en-US" sz="2400" dirty="0" smtClean="0"/>
              <a:t> are united in bringing together a Virtual Operation Center that offers support during and subsequent to field campaigns.</a:t>
            </a:r>
          </a:p>
          <a:p>
            <a:pPr algn="l"/>
            <a:endParaRPr lang="en-US" sz="1000" dirty="0" smtClean="0"/>
          </a:p>
          <a:p>
            <a:pPr algn="l"/>
            <a:endParaRPr lang="en-US" sz="2400" dirty="0" smtClean="0"/>
          </a:p>
          <a:p>
            <a:pPr algn="l"/>
            <a:r>
              <a:rPr lang="en-US" sz="2400" dirty="0" smtClean="0"/>
              <a:t/>
            </a:r>
            <a:br>
              <a:rPr lang="en-US" sz="2400" dirty="0" smtClean="0"/>
            </a:br>
            <a:endParaRPr lang="en-US" sz="1000" dirty="0" smtClean="0"/>
          </a:p>
          <a:p>
            <a:pPr algn="l"/>
            <a:endParaRPr lang="en-US" sz="1000" dirty="0" smtClean="0"/>
          </a:p>
          <a:p>
            <a:pPr algn="l"/>
            <a:endParaRPr lang="en-US" sz="2400" dirty="0" smtClean="0"/>
          </a:p>
        </p:txBody>
      </p:sp>
      <p:sp>
        <p:nvSpPr>
          <p:cNvPr id="5" name="TextBox 4"/>
          <p:cNvSpPr txBox="1"/>
          <p:nvPr/>
        </p:nvSpPr>
        <p:spPr>
          <a:xfrm>
            <a:off x="838200" y="6248400"/>
            <a:ext cx="6248400" cy="923330"/>
          </a:xfrm>
          <a:prstGeom prst="rect">
            <a:avLst/>
          </a:prstGeom>
          <a:noFill/>
        </p:spPr>
        <p:txBody>
          <a:bodyPr wrap="square" rtlCol="0">
            <a:spAutoFit/>
          </a:bodyPr>
          <a:lstStyle/>
          <a:p>
            <a:r>
              <a:rPr lang="en-US" b="1" i="1" dirty="0" smtClean="0"/>
              <a:t>NCAR’s Four Focus Areas:</a:t>
            </a:r>
          </a:p>
          <a:p>
            <a:r>
              <a:rPr lang="en-US" b="1" i="1" dirty="0" smtClean="0"/>
              <a:t>Developing/Deploying Scientific Tools &amp; Services</a:t>
            </a:r>
          </a:p>
          <a:p>
            <a:r>
              <a:rPr lang="en-US" b="1" i="1" dirty="0" smtClean="0"/>
              <a:t> </a:t>
            </a:r>
          </a:p>
        </p:txBody>
      </p:sp>
      <p:pic>
        <p:nvPicPr>
          <p:cNvPr id="4" name="Picture 1"/>
          <p:cNvPicPr>
            <a:picLocks noChangeAspect="1" noChangeArrowheads="1"/>
          </p:cNvPicPr>
          <p:nvPr/>
        </p:nvPicPr>
        <p:blipFill>
          <a:blip r:embed="rId3" cstate="print"/>
          <a:srcRect/>
          <a:stretch>
            <a:fillRect/>
          </a:stretch>
        </p:blipFill>
        <p:spPr bwMode="auto">
          <a:xfrm>
            <a:off x="304800" y="1231900"/>
            <a:ext cx="2744914" cy="1828799"/>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685800" y="3060700"/>
            <a:ext cx="1878425"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19299</TotalTime>
  <Words>1212</Words>
  <Application>Microsoft Office PowerPoint</Application>
  <PresentationFormat>On-screen Show (4:3)</PresentationFormat>
  <Paragraphs>129</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1_Default Design</vt:lpstr>
      <vt:lpstr> NCAR Celebrates  Unidata’s  25th Anniversary   Eric Barron NCAR Director   October 16, 2009 </vt:lpstr>
      <vt:lpstr>Slide 2</vt:lpstr>
      <vt:lpstr>NCAR’s Four Focus Areas</vt:lpstr>
      <vt:lpstr>Computing capabilities and data delivery </vt:lpstr>
      <vt:lpstr>Data Access &amp; Management </vt:lpstr>
      <vt:lpstr>Data Access &amp; Management </vt:lpstr>
      <vt:lpstr>TIGGE</vt:lpstr>
      <vt:lpstr>Data Visualization, Integration &amp; Analysis </vt:lpstr>
      <vt:lpstr>Scientific Tools &amp; Services </vt:lpstr>
      <vt:lpstr>Advancing Earth System Science </vt:lpstr>
      <vt:lpstr>Technology Transfer for Societal Benefit </vt:lpstr>
      <vt:lpstr>One Conclusion</vt:lpstr>
      <vt:lpstr>Thank you.  NCAR Celebrates 25 Years of… </vt:lpstr>
      <vt:lpstr> Thank you  </vt:lpstr>
    </vt:vector>
  </TitlesOfParts>
  <Company>NCAR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veda</dc:creator>
  <cp:lastModifiedBy>NCAR</cp:lastModifiedBy>
  <cp:revision>548</cp:revision>
  <dcterms:created xsi:type="dcterms:W3CDTF">2004-04-28T14:32:01Z</dcterms:created>
  <dcterms:modified xsi:type="dcterms:W3CDTF">2009-10-16T13:10:12Z</dcterms:modified>
</cp:coreProperties>
</file>